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59"/>
  </p:notesMasterIdLst>
  <p:sldIdLst>
    <p:sldId id="256" r:id="rId3"/>
    <p:sldId id="257" r:id="rId4"/>
    <p:sldId id="334" r:id="rId5"/>
    <p:sldId id="259" r:id="rId6"/>
    <p:sldId id="260" r:id="rId7"/>
    <p:sldId id="261" r:id="rId8"/>
    <p:sldId id="262" r:id="rId9"/>
    <p:sldId id="263" r:id="rId10"/>
    <p:sldId id="371" r:id="rId11"/>
    <p:sldId id="265" r:id="rId12"/>
    <p:sldId id="266" r:id="rId13"/>
    <p:sldId id="267" r:id="rId14"/>
    <p:sldId id="268" r:id="rId15"/>
    <p:sldId id="372" r:id="rId16"/>
    <p:sldId id="373" r:id="rId17"/>
    <p:sldId id="374" r:id="rId18"/>
    <p:sldId id="375" r:id="rId19"/>
    <p:sldId id="376" r:id="rId20"/>
    <p:sldId id="269" r:id="rId21"/>
    <p:sldId id="270" r:id="rId22"/>
    <p:sldId id="271" r:id="rId23"/>
    <p:sldId id="272" r:id="rId24"/>
    <p:sldId id="273" r:id="rId25"/>
    <p:sldId id="274" r:id="rId26"/>
    <p:sldId id="275" r:id="rId27"/>
    <p:sldId id="276" r:id="rId28"/>
    <p:sldId id="377" r:id="rId29"/>
    <p:sldId id="378" r:id="rId30"/>
    <p:sldId id="278" r:id="rId31"/>
    <p:sldId id="285" r:id="rId32"/>
    <p:sldId id="379" r:id="rId33"/>
    <p:sldId id="380" r:id="rId34"/>
    <p:sldId id="381" r:id="rId35"/>
    <p:sldId id="382" r:id="rId36"/>
    <p:sldId id="383" r:id="rId37"/>
    <p:sldId id="384" r:id="rId38"/>
    <p:sldId id="280" r:id="rId39"/>
    <p:sldId id="287" r:id="rId40"/>
    <p:sldId id="290" r:id="rId41"/>
    <p:sldId id="291" r:id="rId42"/>
    <p:sldId id="385" r:id="rId43"/>
    <p:sldId id="386" r:id="rId44"/>
    <p:sldId id="387" r:id="rId45"/>
    <p:sldId id="296" r:id="rId46"/>
    <p:sldId id="297" r:id="rId47"/>
    <p:sldId id="309" r:id="rId48"/>
    <p:sldId id="310" r:id="rId49"/>
    <p:sldId id="311" r:id="rId50"/>
    <p:sldId id="313" r:id="rId51"/>
    <p:sldId id="314" r:id="rId52"/>
    <p:sldId id="315" r:id="rId53"/>
    <p:sldId id="316" r:id="rId54"/>
    <p:sldId id="317" r:id="rId55"/>
    <p:sldId id="318" r:id="rId56"/>
    <p:sldId id="319" r:id="rId57"/>
    <p:sldId id="320" r:id="rId58"/>
  </p:sldIdLst>
  <p:sldSz cx="9144000" cy="5143500" type="screen16x9"/>
  <p:notesSz cx="6858000" cy="9144000"/>
  <p:embeddedFontLst>
    <p:embeddedFont>
      <p:font typeface="AkayaTelivigala" pitchFamily="2" charset="77"/>
      <p:regular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533">
          <p15:clr>
            <a:srgbClr val="A4A3A4"/>
          </p15:clr>
        </p15:guide>
        <p15:guide id="2" pos="227">
          <p15:clr>
            <a:srgbClr val="9AA0A6"/>
          </p15:clr>
        </p15:guide>
        <p15:guide id="3" orient="horz" pos="17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CB5BBF-14A1-44A8-AE45-40D0EF8F1E93}">
  <a:tblStyle styleId="{91CB5BBF-14A1-44A8-AE45-40D0EF8F1E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34"/>
    <p:restoredTop sz="97030"/>
  </p:normalViewPr>
  <p:slideViewPr>
    <p:cSldViewPr snapToGrid="0">
      <p:cViewPr varScale="1">
        <p:scale>
          <a:sx n="207" d="100"/>
          <a:sy n="207" d="100"/>
        </p:scale>
        <p:origin x="168" y="184"/>
      </p:cViewPr>
      <p:guideLst>
        <p:guide pos="5533"/>
        <p:guide pos="227"/>
        <p:guide orient="horz" pos="1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4.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deaee39f1e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deaee39f1e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dc08f4a2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dc08f4a2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Рассказать про бесплатный текстовый курс о том, как учиться. где найти: доступен в ЛК + приложена ссылка в материалы вводного занятия</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deaee39f1e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deaee39f1e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691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129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699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229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772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eaee39f1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eaee39f1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Расскажите о содержании проектной работы</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и формате защиты, а также можно ли будет добавить проект в своей портфолио</a:t>
            </a:r>
            <a:endParaRPr>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de823bec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de823bec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deaee39f1e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deaee39f1e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Расскажите об особенностях ДЗ, важности их</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выполнения и связи с итоговым проектом, скорости проверки и критериях оценки. Если на курсе есть ментор,</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то рассказать о формате взаимодействия.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eaee39f1e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deaee39f1e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deaee39f1e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deaee39f1e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035c63f2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e035c63f2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df29b9fb2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df29b9fb2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f29b9fb2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f29b9fb2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df29b9fb2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df29b9fb2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9893088cf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9893088cf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9893088cf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9893088cf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beb2bd227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beb2bd227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ru-RU" dirty="0"/>
              <a:t>Более формально процесс обучения агента можно представить на следующей схеме.</a:t>
            </a:r>
          </a:p>
          <a:p>
            <a:pPr marL="0" lvl="0" indent="0" algn="l" rtl="0">
              <a:lnSpc>
                <a:spcPct val="115000"/>
              </a:lnSpc>
              <a:spcBef>
                <a:spcPts val="300"/>
              </a:spcBef>
              <a:spcAft>
                <a:spcPts val="0"/>
              </a:spcAft>
              <a:buNone/>
            </a:pPr>
            <a:r>
              <a:rPr lang="ru-RU" dirty="0"/>
              <a:t>Состояние среду принято обозначать </a:t>
            </a:r>
            <a:r>
              <a:rPr lang="en-US" dirty="0"/>
              <a:t>s </a:t>
            </a:r>
            <a:r>
              <a:rPr lang="ru-RU" dirty="0"/>
              <a:t> (от английского </a:t>
            </a:r>
            <a:r>
              <a:rPr lang="en-US" dirty="0"/>
              <a:t>“state”)– </a:t>
            </a:r>
            <a:r>
              <a:rPr lang="ru-RU" dirty="0"/>
              <a:t>так мы будем обозначать ее в наших лекциях.</a:t>
            </a:r>
          </a:p>
          <a:p>
            <a:pPr marL="0" lvl="0" indent="0" algn="l" rtl="0">
              <a:lnSpc>
                <a:spcPct val="115000"/>
              </a:lnSpc>
              <a:spcBef>
                <a:spcPts val="300"/>
              </a:spcBef>
              <a:spcAft>
                <a:spcPts val="0"/>
              </a:spcAft>
              <a:buNone/>
            </a:pPr>
            <a:r>
              <a:rPr lang="ru-RU" dirty="0"/>
              <a:t>Действие принято обозначать </a:t>
            </a:r>
            <a:r>
              <a:rPr lang="en-US" dirty="0"/>
              <a:t>a (</a:t>
            </a:r>
            <a:r>
              <a:rPr lang="ru-RU" dirty="0"/>
              <a:t>от английского </a:t>
            </a:r>
            <a:r>
              <a:rPr lang="en-US" dirty="0"/>
              <a:t>”action”)</a:t>
            </a:r>
          </a:p>
          <a:p>
            <a:pPr marL="0" lvl="0" indent="0" algn="l" rtl="0">
              <a:lnSpc>
                <a:spcPct val="115000"/>
              </a:lnSpc>
              <a:spcBef>
                <a:spcPts val="300"/>
              </a:spcBef>
              <a:spcAft>
                <a:spcPts val="0"/>
              </a:spcAft>
              <a:buNone/>
            </a:pPr>
            <a:r>
              <a:rPr lang="ru-RU" dirty="0"/>
              <a:t>Награду принято обозначать </a:t>
            </a:r>
            <a:r>
              <a:rPr lang="en-US" dirty="0"/>
              <a:t>r (</a:t>
            </a:r>
            <a:r>
              <a:rPr lang="ru-RU" dirty="0"/>
              <a:t>от английского </a:t>
            </a:r>
            <a:r>
              <a:rPr lang="en-US" dirty="0"/>
              <a:t>“reward”)</a:t>
            </a:r>
          </a:p>
          <a:p>
            <a:pPr marL="0" lvl="0" indent="0" algn="l" rtl="0">
              <a:lnSpc>
                <a:spcPct val="115000"/>
              </a:lnSpc>
              <a:spcBef>
                <a:spcPts val="300"/>
              </a:spcBef>
              <a:spcAft>
                <a:spcPts val="0"/>
              </a:spcAft>
              <a:buNone/>
            </a:pPr>
            <a:r>
              <a:rPr lang="ru-RU" dirty="0"/>
              <a:t>Более подробно этих моментов мы коснемся на лекции посвященной алгоритмам </a:t>
            </a:r>
            <a:r>
              <a:rPr lang="en-US" dirty="0"/>
              <a:t>Reinforcement Learning</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e823becd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e823becd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5beb2bd227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5beb2bd227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9bc73b5b49_0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9bc73b5b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9cbd560677_0_2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9cbd56067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9cbd560677_0_3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9cbd56067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9bc73b5b49_0_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9bc73b5b4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9c2a2e94b3_0_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9c2a2e94b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9cbd56067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9cbd56067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5beb2bd227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5beb2bd227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5beb2bd227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5beb2bd227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Многие из самых насущных проблем общества становятся все более сложными, поэтому поиск решений может показаться непосильным. В DeepMind и Google посчитали, что если использовать ИИ в качестве инструмента для открытия новых знаний, решения будут легче достигаться.</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None/>
            </a:pPr>
            <a:r>
              <a:rPr lang="ru"/>
              <a:t>В 2016 году они разработали рекомендательную систему на основе искусственного интеллекта, чтобы повысить энергоэффективность и без того высокооптимизированных центров обработки данных Google. Даже незначительные улучшения обеспечат значительную экономию энергии и сократят выбросы CO2, что поможет бороться с изменением климата.</a:t>
            </a:r>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Идея возникла на основе отзывов операторов центров обработки данных, которые использовали систему рекомендаций ИИ. Они сказали, что, хотя система научила их некоторым новым передовым методам, таким как распределение охлаждающей нагрузки на большее, а не на меньшее количество оборудования, выполнение рекомендаций требовало от оператора слишком больших усилий и контроля. Естественно, они хотели знать, можно аналогичной экономии энергии без ручного внедрения.</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Вместо рекомендаций, реализуемых человеком, эта система искусственного интеллекта напрямую контролирует охлаждение центра обработки данных, оставаясь при этом под экспертным контролем операторов центра обработки данных. Эта первая в своем роде облачная система управления теперь безопасно обеспечивает экономию энергии в нескольких центрах обработки данных Google.</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Как это работает</a:t>
            </a:r>
            <a:endParaRPr/>
          </a:p>
          <a:p>
            <a:pPr marL="0" lvl="0" indent="0" algn="l" rtl="0">
              <a:lnSpc>
                <a:spcPct val="115000"/>
              </a:lnSpc>
              <a:spcBef>
                <a:spcPts val="0"/>
              </a:spcBef>
              <a:spcAft>
                <a:spcPts val="0"/>
              </a:spcAft>
              <a:buNone/>
            </a:pPr>
            <a:r>
              <a:rPr lang="ru"/>
              <a:t>Каждые пять минут облачный ИИ делает снимок системы охлаждения центра обработки данных с тысяч датчиков и передает его в наши глубокие нейронные сети, которые предсказывают, как различные комбинации потенциальных действий повлияют на потребление энергии в будущем. Затем система ИИ определяет, какие действия минимизируют потребление энергии, удовлетворяя при этом надежный набор ограничений безопасности. Эти действия отправляются обратно в центр обработки данных, где действия проверяются локальной системой управления, а затем реализуются.</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e823becd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de823becd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5beb2bd227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5beb2bd227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Обучение с подкреплением (RL) стало привлекательным подходом к моделированию и решению проблемы оптимального исполнения при торговле акциями. Оптимальное исполнение относится к задаче выполнения крупных заказов таким образом, чтобы свести к минимуму затраты и ограничить влияние на рынок.</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Проблема может быть смоделирована как марковский процесс принятия решений (MDP), где состояние определяется такими факторами, как текущий уровень запасов, время, оставшееся до торгового горизонта, и недавние движения рынка; действия представляют количества для покупки или продажи; а вознаграждение можно определить как отрицательную стоимость торговли. Цель состоит в том, чтобы найти политику, отображение состояний в действия, которая сводит к минимуму ожидаемую стоимость торговли.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**Подход к обучению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1. **Представление**: Трейдер представляет состояние рынка и свой текущий портфель. Это состояние может складываться из нескольких переменных, включая текущий объем портфеля, объем и волатильность рынка и различные другие факторы.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2. **Оценка**: После совершения сделки (совершения действия) трейдер окажется в новом состоянии и получит вознаграждение или штраф, соответствующий прибыли или убытку от сделки.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3. **Обучение**: агент RL использует сигнал вознаграждения для изучения функции ценности, которая является оценкой ожидаемого совокупного вознаграждения для каждого состояния. Затем он использует эту функцию значения для принятия решений: в каждом состоянии он выбирает действие, которое приводит к наибольшему ожидаемому значению.</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4. **Улучшение политики**: по мере того, как агент продолжает взаимодействовать с рынком и учиться на результатах своих действий, он совершенствует свою политику, совершенствуясь в выборе действий, которые максимизируют совокупное вознаграждение.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Примером алгоритма RL, который можно использовать для решения этой проблемы, является Q-обучение. Q-обучение изучает функцию Q(s,a), которая оценивает ожидаемую будущую награду за выполнение действия a в состоянии s. Агент использует функцию Q, чтобы выбрать действие, которое максимизирует ожидаемое вознаграждение в будущем.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**Преимущества и проблемы**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Обучение с подкреплением может быть полезным для торговли акциями, потому что оно может справиться с динамичной, неопределенной и потенциально нестационарной природой финансовых рынков. Он может учиться и адаптироваться на основе опыта, что позволяет ему потенциально раскрывать сложные торговые стратегии, которые могут быть упущены трейдерами-людьми или традиционными алгоритмическими подходами.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Однако использование RL в биржевой торговле также сопряжено с проблемами. Финансовые рынки могут быть очень нестабильными и подвержены влиянию множества факторов, что затрудняет определение оптимального действия в любой момент времени. Кроме того, определить функцию вознаграждения может быть сложно, поскольку она должна балансировать между краткосрочной и долгосрочной прибылью и учитывать различные затраты и риски, связанные с различными торговыми стратегиями.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На момент моего последнего обновления в сентябре 2021 года обучение с подкреплением по-прежнему является активной областью исследований в области финансов, и, хотя в некоторых исследованиях были показаны многообещающие результаты, практическое использование RL в реальной торговле все еще довольно ограничено и требует тщательного рассмотрения этих проблемы.</a:t>
            </a: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5beb2bd227_0_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5beb2bd227_0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5beb2bd227_0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5beb2bd227_0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5beb2bd227_0_1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5beb2bd227_0_1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5beb2bd227_0_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5beb2bd227_0_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5beb2bd227_0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5beb2bd227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df6222e6a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df6222e6a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f72f1f58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f72f1f58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f6222e6a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df6222e6a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df6222e6a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df6222e6a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e823becd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de823becd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df29b9fb24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df29b9fb24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df6222e6a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df6222e6a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Запланируйте пару минут на рефлексию в конце занятия. Чтобы студенты действительно делились обратной связью, рекомендуем не относиться к этому формально и варьировать вопросы в зависимости от темы, формата занятия, аудитории, текущей ситуации.</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Варианты вопросов (вы можете задавать свои):</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что в прошедшем занятии вам показалось наиболее полезным? </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с какими тезисами вебинара вы не согласны?</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по какому вопросу захотелось глубже изучить информацию?</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с какими выводами уходите с занятия?</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насколько тема была для вас сложной?</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какой знания получилось применить на практике на вебинаре?</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понимаете ли вы, как применять на практике то, что узнали на вебинаре. Если да, то как?</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какой раздел вебинара показался вам самым сложным для понимания?</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по какому разделу вам не хватило информации и примеров?</a:t>
            </a:r>
            <a:endParaRPr sz="14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df6222e6a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df6222e6a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e04b8b67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e04b8b67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f29b9fb2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f29b9fb2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f29b9fb2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f29b9fb2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deaee39f1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deaee39f1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99" r="99"/>
          <a:stretch/>
        </p:blipFill>
        <p:spPr>
          <a:xfrm>
            <a:off x="-17925" y="-10075"/>
            <a:ext cx="9194726" cy="5182151"/>
          </a:xfrm>
          <a:prstGeom prst="rect">
            <a:avLst/>
          </a:prstGeom>
          <a:noFill/>
          <a:ln>
            <a:noFill/>
          </a:ln>
        </p:spPr>
      </p:pic>
      <p:sp>
        <p:nvSpPr>
          <p:cNvPr id="11" name="Google Shape;11;p2"/>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2" name="Google Shape;12;p2"/>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Слайд с кодом 1">
  <p:cSld name="CUSTOM_2">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 name="Google Shape;49;p12"/>
          <p:cNvSpPr/>
          <p:nvPr/>
        </p:nvSpPr>
        <p:spPr>
          <a:xfrm>
            <a:off x="590475" y="1364975"/>
            <a:ext cx="7988400" cy="3412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2"/>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100"/>
              <a:buFont typeface="Courier New"/>
              <a:buNone/>
              <a:defRPr sz="11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Слайд КОД+ТЕКСТ 1">
  <p:cSld name="CUSTOM_4">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7" name="Google Shape;57;p14"/>
          <p:cNvSpPr txBox="1">
            <a:spLocks noGrp="1"/>
          </p:cNvSpPr>
          <p:nvPr>
            <p:ph type="subTitle" idx="1"/>
          </p:nvPr>
        </p:nvSpPr>
        <p:spPr>
          <a:xfrm>
            <a:off x="544050" y="1350425"/>
            <a:ext cx="5316300" cy="9042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58" name="Google Shape;58;p14"/>
          <p:cNvSpPr/>
          <p:nvPr/>
        </p:nvSpPr>
        <p:spPr>
          <a:xfrm>
            <a:off x="606200" y="2144231"/>
            <a:ext cx="7938600" cy="2464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txBox="1">
            <a:spLocks noGrp="1"/>
          </p:cNvSpPr>
          <p:nvPr>
            <p:ph type="subTitle" idx="2"/>
          </p:nvPr>
        </p:nvSpPr>
        <p:spPr>
          <a:xfrm>
            <a:off x="795050" y="2220038"/>
            <a:ext cx="7568100" cy="23637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Слайд КОД+ТЕКСТ 2">
  <p:cSld name="CUSTOM_4_1">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5"/>
          <p:cNvSpPr/>
          <p:nvPr/>
        </p:nvSpPr>
        <p:spPr>
          <a:xfrm>
            <a:off x="362300" y="1384249"/>
            <a:ext cx="4748700" cy="33933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txBox="1">
            <a:spLocks noGrp="1"/>
          </p:cNvSpPr>
          <p:nvPr>
            <p:ph type="subTitle" idx="1"/>
          </p:nvPr>
        </p:nvSpPr>
        <p:spPr>
          <a:xfrm>
            <a:off x="500550" y="1474819"/>
            <a:ext cx="44286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300"/>
              <a:buNone/>
              <a:defRPr sz="1300"/>
            </a:lvl2pPr>
            <a:lvl3pPr lvl="2" rtl="0">
              <a:lnSpc>
                <a:spcPct val="115000"/>
              </a:lnSpc>
              <a:spcBef>
                <a:spcPts val="0"/>
              </a:spcBef>
              <a:spcAft>
                <a:spcPts val="0"/>
              </a:spcAft>
              <a:buSzPts val="1300"/>
              <a:buNone/>
              <a:defRPr/>
            </a:lvl3pPr>
            <a:lvl4pPr lvl="3" rtl="0">
              <a:lnSpc>
                <a:spcPct val="115000"/>
              </a:lnSpc>
              <a:spcBef>
                <a:spcPts val="0"/>
              </a:spcBef>
              <a:spcAft>
                <a:spcPts val="0"/>
              </a:spcAft>
              <a:buSzPts val="1300"/>
              <a:buNone/>
              <a:defRPr/>
            </a:lvl4pPr>
            <a:lvl5pPr lvl="4" rtl="0">
              <a:lnSpc>
                <a:spcPct val="115000"/>
              </a:lnSpc>
              <a:spcBef>
                <a:spcPts val="0"/>
              </a:spcBef>
              <a:spcAft>
                <a:spcPts val="0"/>
              </a:spcAft>
              <a:buSzPts val="1300"/>
              <a:buNone/>
              <a:defRPr/>
            </a:lvl5pPr>
            <a:lvl6pPr lvl="5" rtl="0">
              <a:lnSpc>
                <a:spcPct val="115000"/>
              </a:lnSpc>
              <a:spcBef>
                <a:spcPts val="0"/>
              </a:spcBef>
              <a:spcAft>
                <a:spcPts val="0"/>
              </a:spcAft>
              <a:buSzPts val="1300"/>
              <a:buNone/>
              <a:defRPr/>
            </a:lvl6pPr>
            <a:lvl7pPr lvl="6" rtl="0">
              <a:lnSpc>
                <a:spcPct val="115000"/>
              </a:lnSpc>
              <a:spcBef>
                <a:spcPts val="0"/>
              </a:spcBef>
              <a:spcAft>
                <a:spcPts val="0"/>
              </a:spcAft>
              <a:buSzPts val="1300"/>
              <a:buNone/>
              <a:defRPr/>
            </a:lvl7pPr>
            <a:lvl8pPr lvl="7" rtl="0">
              <a:lnSpc>
                <a:spcPct val="115000"/>
              </a:lnSpc>
              <a:spcBef>
                <a:spcPts val="0"/>
              </a:spcBef>
              <a:spcAft>
                <a:spcPts val="0"/>
              </a:spcAft>
              <a:buSzPts val="1300"/>
              <a:buNone/>
              <a:defRPr/>
            </a:lvl8pPr>
            <a:lvl9pPr lvl="8" rtl="0">
              <a:lnSpc>
                <a:spcPct val="115000"/>
              </a:lnSpc>
              <a:spcBef>
                <a:spcPts val="0"/>
              </a:spcBef>
              <a:spcAft>
                <a:spcPts val="0"/>
              </a:spcAft>
              <a:buSzPts val="1300"/>
              <a:buNone/>
              <a:defRPr/>
            </a:lvl9pPr>
          </a:lstStyle>
          <a:p>
            <a:endParaRPr/>
          </a:p>
        </p:txBody>
      </p:sp>
      <p:sp>
        <p:nvSpPr>
          <p:cNvPr id="64" name="Google Shape;64;p15"/>
          <p:cNvSpPr txBox="1">
            <a:spLocks noGrp="1"/>
          </p:cNvSpPr>
          <p:nvPr>
            <p:ph type="subTitle" idx="2"/>
          </p:nvPr>
        </p:nvSpPr>
        <p:spPr>
          <a:xfrm>
            <a:off x="5555275" y="1474819"/>
            <a:ext cx="3151200" cy="32613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Заголовок и текст 1">
  <p:cSld name="Заголовок и текст 1">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11150" rtl="0">
              <a:spcBef>
                <a:spcPts val="0"/>
              </a:spcBef>
              <a:spcAft>
                <a:spcPts val="0"/>
              </a:spcAft>
              <a:buSzPts val="1300"/>
              <a:buChar char="■"/>
              <a:defRPr/>
            </a:lvl3pPr>
            <a:lvl4pPr marL="1828800" lvl="3" indent="-311150" rtl="0">
              <a:spcBef>
                <a:spcPts val="0"/>
              </a:spcBef>
              <a:spcAft>
                <a:spcPts val="0"/>
              </a:spcAft>
              <a:buSzPts val="1300"/>
              <a:buChar char="●"/>
              <a:defRPr/>
            </a:lvl4pPr>
            <a:lvl5pPr marL="2286000" lvl="4" indent="-311150" rtl="0">
              <a:spcBef>
                <a:spcPts val="0"/>
              </a:spcBef>
              <a:spcAft>
                <a:spcPts val="0"/>
              </a:spcAft>
              <a:buSzPts val="1300"/>
              <a:buChar char="○"/>
              <a:defRPr/>
            </a:lvl5pPr>
            <a:lvl6pPr marL="2743200" lvl="5" indent="-311150" rtl="0">
              <a:spcBef>
                <a:spcPts val="0"/>
              </a:spcBef>
              <a:spcAft>
                <a:spcPts val="0"/>
              </a:spcAft>
              <a:buSzPts val="1300"/>
              <a:buChar char="■"/>
              <a:defRPr/>
            </a:lvl6pPr>
            <a:lvl7pPr marL="3200400" lvl="6" indent="-311150" rtl="0">
              <a:spcBef>
                <a:spcPts val="0"/>
              </a:spcBef>
              <a:spcAft>
                <a:spcPts val="0"/>
              </a:spcAft>
              <a:buSzPts val="1300"/>
              <a:buChar char="●"/>
              <a:defRPr/>
            </a:lvl7pPr>
            <a:lvl8pPr marL="3657600" lvl="7" indent="-311150" rtl="0">
              <a:spcBef>
                <a:spcPts val="0"/>
              </a:spcBef>
              <a:spcAft>
                <a:spcPts val="0"/>
              </a:spcAft>
              <a:buSzPts val="1300"/>
              <a:buChar char="○"/>
              <a:defRPr/>
            </a:lvl8pPr>
            <a:lvl9pPr marL="4114800" lvl="8" indent="-311150" rtl="0">
              <a:spcBef>
                <a:spcPts val="0"/>
              </a:spcBef>
              <a:spcAft>
                <a:spcPts val="0"/>
              </a:spcAft>
              <a:buSzPts val="1300"/>
              <a:buChar char="■"/>
              <a:defRPr/>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extLst>
      <p:ext uri="{BB962C8B-B14F-4D97-AF65-F5344CB8AC3E}">
        <p14:creationId xmlns:p14="http://schemas.microsoft.com/office/powerpoint/2010/main" val="505024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ТИТУЛЬНЫЙ" type="title">
  <p:cSld name="TITLE">
    <p:bg>
      <p:bgPr>
        <a:blipFill>
          <a:blip r:embed="rId2">
            <a:alphaModFix/>
          </a:blip>
          <a:stretch>
            <a:fillRect/>
          </a:stretch>
        </a:blipFill>
        <a:effectLst/>
      </p:bgPr>
    </p:bg>
    <p:spTree>
      <p:nvGrpSpPr>
        <p:cNvPr id="1" name="Shape 73"/>
        <p:cNvGrpSpPr/>
        <p:nvPr/>
      </p:nvGrpSpPr>
      <p:grpSpPr>
        <a:xfrm>
          <a:off x="0" y="0"/>
          <a:ext cx="0" cy="0"/>
          <a:chOff x="0" y="0"/>
          <a:chExt cx="0" cy="0"/>
        </a:xfrm>
      </p:grpSpPr>
      <p:pic>
        <p:nvPicPr>
          <p:cNvPr id="74" name="Google Shape;74;p18"/>
          <p:cNvPicPr preferRelativeResize="0"/>
          <p:nvPr/>
        </p:nvPicPr>
        <p:blipFill rotWithShape="1">
          <a:blip r:embed="rId2">
            <a:alphaModFix/>
          </a:blip>
          <a:srcRect l="99" r="99"/>
          <a:stretch/>
        </p:blipFill>
        <p:spPr>
          <a:xfrm>
            <a:off x="-17925" y="-10075"/>
            <a:ext cx="9194726" cy="5182151"/>
          </a:xfrm>
          <a:prstGeom prst="rect">
            <a:avLst/>
          </a:prstGeom>
          <a:noFill/>
          <a:ln>
            <a:noFill/>
          </a:ln>
        </p:spPr>
      </p:pic>
      <p:sp>
        <p:nvSpPr>
          <p:cNvPr id="75" name="Google Shape;75;p18"/>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76" name="Google Shape;76;p18"/>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500550" y="1784775"/>
            <a:ext cx="7935300" cy="1145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2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21"/>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23850" rtl="0">
              <a:lnSpc>
                <a:spcPct val="120000"/>
              </a:lnSpc>
              <a:spcBef>
                <a:spcPts val="300"/>
              </a:spcBef>
              <a:spcAft>
                <a:spcPts val="0"/>
              </a:spcAft>
              <a:buSzPts val="1500"/>
              <a:buChar char="●"/>
              <a:defRPr sz="1500"/>
            </a:lvl1pPr>
            <a:lvl2pPr marL="914400" lvl="1" indent="-311150" rtl="0">
              <a:lnSpc>
                <a:spcPct val="120000"/>
              </a:lnSpc>
              <a:spcBef>
                <a:spcPts val="300"/>
              </a:spcBef>
              <a:spcAft>
                <a:spcPts val="0"/>
              </a:spcAft>
              <a:buSzPts val="1300"/>
              <a:buChar char="○"/>
              <a:defRPr sz="1300"/>
            </a:lvl2pPr>
            <a:lvl3pPr marL="1371600" lvl="2" indent="-311150" rtl="0">
              <a:lnSpc>
                <a:spcPct val="120000"/>
              </a:lnSpc>
              <a:spcBef>
                <a:spcPts val="300"/>
              </a:spcBef>
              <a:spcAft>
                <a:spcPts val="0"/>
              </a:spcAft>
              <a:buSzPts val="1300"/>
              <a:buChar char="■"/>
              <a:defRPr sz="1300"/>
            </a:lvl3pPr>
            <a:lvl4pPr marL="1828800" lvl="3" indent="-311150" rtl="0">
              <a:lnSpc>
                <a:spcPct val="120000"/>
              </a:lnSpc>
              <a:spcBef>
                <a:spcPts val="300"/>
              </a:spcBef>
              <a:spcAft>
                <a:spcPts val="0"/>
              </a:spcAft>
              <a:buSzPts val="1300"/>
              <a:buChar char="●"/>
              <a:defRPr sz="1300"/>
            </a:lvl4pPr>
            <a:lvl5pPr marL="2286000" lvl="4" indent="-311150" rtl="0">
              <a:lnSpc>
                <a:spcPct val="120000"/>
              </a:lnSpc>
              <a:spcBef>
                <a:spcPts val="0"/>
              </a:spcBef>
              <a:spcAft>
                <a:spcPts val="0"/>
              </a:spcAft>
              <a:buSzPts val="1300"/>
              <a:buChar char="○"/>
              <a:defRPr sz="1300"/>
            </a:lvl5pPr>
            <a:lvl6pPr marL="2743200" lvl="5" indent="-311150" rtl="0">
              <a:lnSpc>
                <a:spcPct val="120000"/>
              </a:lnSpc>
              <a:spcBef>
                <a:spcPts val="300"/>
              </a:spcBef>
              <a:spcAft>
                <a:spcPts val="0"/>
              </a:spcAft>
              <a:buSzPts val="1300"/>
              <a:buChar char="■"/>
              <a:defRPr sz="1300"/>
            </a:lvl6pPr>
            <a:lvl7pPr marL="3200400" lvl="6" indent="-311150" rtl="0">
              <a:lnSpc>
                <a:spcPct val="120000"/>
              </a:lnSpc>
              <a:spcBef>
                <a:spcPts val="300"/>
              </a:spcBef>
              <a:spcAft>
                <a:spcPts val="0"/>
              </a:spcAft>
              <a:buSzPts val="1300"/>
              <a:buChar char="●"/>
              <a:defRPr sz="1300"/>
            </a:lvl7pPr>
            <a:lvl8pPr marL="3657600" lvl="7" indent="-311150" rtl="0">
              <a:lnSpc>
                <a:spcPct val="120000"/>
              </a:lnSpc>
              <a:spcBef>
                <a:spcPts val="300"/>
              </a:spcBef>
              <a:spcAft>
                <a:spcPts val="0"/>
              </a:spcAft>
              <a:buSzPts val="1300"/>
              <a:buChar char="○"/>
              <a:defRPr sz="1300"/>
            </a:lvl8pPr>
            <a:lvl9pPr marL="4114800" lvl="8" indent="-311150" rtl="0">
              <a:lnSpc>
                <a:spcPct val="120000"/>
              </a:lnSpc>
              <a:spcBef>
                <a:spcPts val="300"/>
              </a:spcBef>
              <a:spcAft>
                <a:spcPts val="0"/>
              </a:spcAft>
              <a:buSzPts val="1300"/>
              <a:buChar char="■"/>
              <a:defRPr sz="1300"/>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93"/>
        <p:cNvGrpSpPr/>
        <p:nvPr/>
      </p:nvGrpSpPr>
      <p:grpSpPr>
        <a:xfrm>
          <a:off x="0" y="0"/>
          <a:ext cx="0" cy="0"/>
          <a:chOff x="0" y="0"/>
          <a:chExt cx="0" cy="0"/>
        </a:xfrm>
      </p:grpSpPr>
      <p:sp>
        <p:nvSpPr>
          <p:cNvPr id="94" name="Google Shape;9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pic>
        <p:nvPicPr>
          <p:cNvPr id="95" name="Google Shape;95;p2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6" name="Google Shape;96;p23"/>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00550" y="1784775"/>
            <a:ext cx="7935300" cy="1145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97"/>
        <p:cNvGrpSpPr/>
        <p:nvPr/>
      </p:nvGrpSpPr>
      <p:grpSpPr>
        <a:xfrm>
          <a:off x="0" y="0"/>
          <a:ext cx="0" cy="0"/>
          <a:chOff x="0" y="0"/>
          <a:chExt cx="0" cy="0"/>
        </a:xfrm>
      </p:grpSpPr>
      <p:sp>
        <p:nvSpPr>
          <p:cNvPr id="98" name="Google Shape;98;p2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4"/>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100" name="Google Shape;100;p24"/>
          <p:cNvSpPr txBox="1">
            <a:spLocks noGrp="1"/>
          </p:cNvSpPr>
          <p:nvPr>
            <p:ph type="subTitle" idx="2"/>
          </p:nvPr>
        </p:nvSpPr>
        <p:spPr>
          <a:xfrm>
            <a:off x="3891775" y="2252801"/>
            <a:ext cx="5095200" cy="2511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101"/>
        <p:cNvGrpSpPr/>
        <p:nvPr/>
      </p:nvGrpSpPr>
      <p:grpSpPr>
        <a:xfrm>
          <a:off x="0" y="0"/>
          <a:ext cx="0" cy="0"/>
          <a:chOff x="0" y="0"/>
          <a:chExt cx="0" cy="0"/>
        </a:xfrm>
      </p:grpSpPr>
      <p:sp>
        <p:nvSpPr>
          <p:cNvPr id="102" name="Google Shape;102;p25"/>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5"/>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3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04" name="Google Shape;104;p25"/>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
        <p:nvSpPr>
          <p:cNvPr id="105" name="Google Shape;105;p2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11150" rtl="0">
              <a:spcBef>
                <a:spcPts val="0"/>
              </a:spcBef>
              <a:spcAft>
                <a:spcPts val="0"/>
              </a:spcAft>
              <a:buSzPts val="1300"/>
              <a:buChar char="■"/>
              <a:defRPr/>
            </a:lvl3pPr>
            <a:lvl4pPr marL="1828800" lvl="3" indent="-311150" rtl="0">
              <a:spcBef>
                <a:spcPts val="0"/>
              </a:spcBef>
              <a:spcAft>
                <a:spcPts val="0"/>
              </a:spcAft>
              <a:buSzPts val="1300"/>
              <a:buChar char="●"/>
              <a:defRPr/>
            </a:lvl4pPr>
            <a:lvl5pPr marL="2286000" lvl="4" indent="-311150" rtl="0">
              <a:spcBef>
                <a:spcPts val="0"/>
              </a:spcBef>
              <a:spcAft>
                <a:spcPts val="0"/>
              </a:spcAft>
              <a:buSzPts val="1300"/>
              <a:buChar char="○"/>
              <a:defRPr/>
            </a:lvl5pPr>
            <a:lvl6pPr marL="2743200" lvl="5" indent="-311150" rtl="0">
              <a:spcBef>
                <a:spcPts val="0"/>
              </a:spcBef>
              <a:spcAft>
                <a:spcPts val="0"/>
              </a:spcAft>
              <a:buSzPts val="1300"/>
              <a:buChar char="■"/>
              <a:defRPr/>
            </a:lvl6pPr>
            <a:lvl7pPr marL="3200400" lvl="6" indent="-311150" rtl="0">
              <a:spcBef>
                <a:spcPts val="0"/>
              </a:spcBef>
              <a:spcAft>
                <a:spcPts val="0"/>
              </a:spcAft>
              <a:buSzPts val="1300"/>
              <a:buChar char="●"/>
              <a:defRPr/>
            </a:lvl7pPr>
            <a:lvl8pPr marL="3657600" lvl="7" indent="-311150" rtl="0">
              <a:spcBef>
                <a:spcPts val="0"/>
              </a:spcBef>
              <a:spcAft>
                <a:spcPts val="0"/>
              </a:spcAft>
              <a:buSzPts val="1300"/>
              <a:buChar char="○"/>
              <a:defRPr/>
            </a:lvl8pPr>
            <a:lvl9pPr marL="4114800" lvl="8" indent="-311150" rtl="0">
              <a:spcBef>
                <a:spcPts val="0"/>
              </a:spcBef>
              <a:spcAft>
                <a:spcPts val="0"/>
              </a:spcAft>
              <a:buSzPts val="1300"/>
              <a:buChar char="■"/>
              <a:defRPr/>
            </a:lvl9pPr>
          </a:lstStyle>
          <a:p>
            <a:endParaRPr/>
          </a:p>
        </p:txBody>
      </p:sp>
      <p:sp>
        <p:nvSpPr>
          <p:cNvPr id="106" name="Google Shape;10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7"/>
        <p:cNvGrpSpPr/>
        <p:nvPr/>
      </p:nvGrpSpPr>
      <p:grpSpPr>
        <a:xfrm>
          <a:off x="0" y="0"/>
          <a:ext cx="0" cy="0"/>
          <a:chOff x="0" y="0"/>
          <a:chExt cx="0" cy="0"/>
        </a:xfrm>
      </p:grpSpPr>
      <p:sp>
        <p:nvSpPr>
          <p:cNvPr id="108" name="Google Shape;10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Слайд с кодом 1">
  <p:cSld name="CUSTOM_2">
    <p:spTree>
      <p:nvGrpSpPr>
        <p:cNvPr id="1" name="Shape 111"/>
        <p:cNvGrpSpPr/>
        <p:nvPr/>
      </p:nvGrpSpPr>
      <p:grpSpPr>
        <a:xfrm>
          <a:off x="0" y="0"/>
          <a:ext cx="0" cy="0"/>
          <a:chOff x="0" y="0"/>
          <a:chExt cx="0" cy="0"/>
        </a:xfrm>
      </p:grpSpPr>
      <p:sp>
        <p:nvSpPr>
          <p:cNvPr id="112" name="Google Shape;112;p2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28"/>
          <p:cNvSpPr/>
          <p:nvPr/>
        </p:nvSpPr>
        <p:spPr>
          <a:xfrm>
            <a:off x="590475" y="1364975"/>
            <a:ext cx="7988400" cy="3412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8"/>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100"/>
              <a:buFont typeface="Courier New"/>
              <a:buNone/>
              <a:defRPr sz="11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Слайд с кодом 2">
  <p:cSld name="CUSTOM_2_1">
    <p:spTree>
      <p:nvGrpSpPr>
        <p:cNvPr id="1" name="Shape 115"/>
        <p:cNvGrpSpPr/>
        <p:nvPr/>
      </p:nvGrpSpPr>
      <p:grpSpPr>
        <a:xfrm>
          <a:off x="0" y="0"/>
          <a:ext cx="0" cy="0"/>
          <a:chOff x="0" y="0"/>
          <a:chExt cx="0" cy="0"/>
        </a:xfrm>
      </p:grpSpPr>
      <p:sp>
        <p:nvSpPr>
          <p:cNvPr id="116" name="Google Shape;116;p2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29"/>
          <p:cNvSpPr/>
          <p:nvPr/>
        </p:nvSpPr>
        <p:spPr>
          <a:xfrm>
            <a:off x="590475" y="1364975"/>
            <a:ext cx="7988400" cy="341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9"/>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Clr>
                <a:schemeClr val="lt1"/>
              </a:buClr>
              <a:buSzPts val="1100"/>
              <a:buFont typeface="Courier New"/>
              <a:buNone/>
              <a:defRPr sz="1100">
                <a:solidFill>
                  <a:schemeClr val="lt1"/>
                </a:solidFill>
                <a:latin typeface="Courier New"/>
                <a:ea typeface="Courier New"/>
                <a:cs typeface="Courier New"/>
                <a:sym typeface="Courier New"/>
              </a:defRPr>
            </a:lvl1pPr>
            <a:lvl2pPr lvl="1" rtl="0">
              <a:lnSpc>
                <a:spcPct val="115000"/>
              </a:lnSpc>
              <a:spcBef>
                <a:spcPts val="0"/>
              </a:spcBef>
              <a:spcAft>
                <a:spcPts val="0"/>
              </a:spcAft>
              <a:buClr>
                <a:schemeClr val="lt1"/>
              </a:buClr>
              <a:buSzPts val="1700"/>
              <a:buNone/>
              <a:defRPr sz="1700">
                <a:solidFill>
                  <a:schemeClr val="lt1"/>
                </a:solidFill>
              </a:defRPr>
            </a:lvl2pPr>
            <a:lvl3pPr lvl="2" rtl="0">
              <a:lnSpc>
                <a:spcPct val="115000"/>
              </a:lnSpc>
              <a:spcBef>
                <a:spcPts val="0"/>
              </a:spcBef>
              <a:spcAft>
                <a:spcPts val="0"/>
              </a:spcAft>
              <a:buClr>
                <a:schemeClr val="lt1"/>
              </a:buClr>
              <a:buSzPts val="1700"/>
              <a:buNone/>
              <a:defRPr sz="1700">
                <a:solidFill>
                  <a:schemeClr val="lt1"/>
                </a:solidFill>
              </a:defRPr>
            </a:lvl3pPr>
            <a:lvl4pPr lvl="3" rtl="0">
              <a:lnSpc>
                <a:spcPct val="115000"/>
              </a:lnSpc>
              <a:spcBef>
                <a:spcPts val="0"/>
              </a:spcBef>
              <a:spcAft>
                <a:spcPts val="0"/>
              </a:spcAft>
              <a:buClr>
                <a:schemeClr val="lt1"/>
              </a:buClr>
              <a:buSzPts val="1700"/>
              <a:buNone/>
              <a:defRPr sz="1700">
                <a:solidFill>
                  <a:schemeClr val="lt1"/>
                </a:solidFill>
              </a:defRPr>
            </a:lvl4pPr>
            <a:lvl5pPr lvl="4" rtl="0">
              <a:lnSpc>
                <a:spcPct val="115000"/>
              </a:lnSpc>
              <a:spcBef>
                <a:spcPts val="0"/>
              </a:spcBef>
              <a:spcAft>
                <a:spcPts val="0"/>
              </a:spcAft>
              <a:buClr>
                <a:schemeClr val="lt1"/>
              </a:buClr>
              <a:buSzPts val="1700"/>
              <a:buNone/>
              <a:defRPr sz="1700">
                <a:solidFill>
                  <a:schemeClr val="lt1"/>
                </a:solidFill>
              </a:defRPr>
            </a:lvl5pPr>
            <a:lvl6pPr lvl="5" rtl="0">
              <a:lnSpc>
                <a:spcPct val="115000"/>
              </a:lnSpc>
              <a:spcBef>
                <a:spcPts val="0"/>
              </a:spcBef>
              <a:spcAft>
                <a:spcPts val="0"/>
              </a:spcAft>
              <a:buClr>
                <a:schemeClr val="lt1"/>
              </a:buClr>
              <a:buSzPts val="1700"/>
              <a:buNone/>
              <a:defRPr sz="1700">
                <a:solidFill>
                  <a:schemeClr val="lt1"/>
                </a:solidFill>
              </a:defRPr>
            </a:lvl6pPr>
            <a:lvl7pPr lvl="6" rtl="0">
              <a:lnSpc>
                <a:spcPct val="115000"/>
              </a:lnSpc>
              <a:spcBef>
                <a:spcPts val="0"/>
              </a:spcBef>
              <a:spcAft>
                <a:spcPts val="0"/>
              </a:spcAft>
              <a:buClr>
                <a:schemeClr val="lt1"/>
              </a:buClr>
              <a:buSzPts val="1700"/>
              <a:buNone/>
              <a:defRPr sz="1700">
                <a:solidFill>
                  <a:schemeClr val="lt1"/>
                </a:solidFill>
              </a:defRPr>
            </a:lvl7pPr>
            <a:lvl8pPr lvl="7" rtl="0">
              <a:lnSpc>
                <a:spcPct val="115000"/>
              </a:lnSpc>
              <a:spcBef>
                <a:spcPts val="0"/>
              </a:spcBef>
              <a:spcAft>
                <a:spcPts val="0"/>
              </a:spcAft>
              <a:buClr>
                <a:schemeClr val="lt1"/>
              </a:buClr>
              <a:buSzPts val="1700"/>
              <a:buNone/>
              <a:defRPr sz="1700">
                <a:solidFill>
                  <a:schemeClr val="lt1"/>
                </a:solidFill>
              </a:defRPr>
            </a:lvl8pPr>
            <a:lvl9pPr lvl="8" rtl="0">
              <a:lnSpc>
                <a:spcPct val="115000"/>
              </a:lnSpc>
              <a:spcBef>
                <a:spcPts val="0"/>
              </a:spcBef>
              <a:spcAft>
                <a:spcPts val="0"/>
              </a:spcAft>
              <a:buClr>
                <a:schemeClr val="lt1"/>
              </a:buClr>
              <a:buSzPts val="1700"/>
              <a:buNone/>
              <a:defRPr sz="1700">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Слайд КОД+ТЕКСТ 1">
  <p:cSld name="CUSTOM_4">
    <p:spTree>
      <p:nvGrpSpPr>
        <p:cNvPr id="1" name="Shape 119"/>
        <p:cNvGrpSpPr/>
        <p:nvPr/>
      </p:nvGrpSpPr>
      <p:grpSpPr>
        <a:xfrm>
          <a:off x="0" y="0"/>
          <a:ext cx="0" cy="0"/>
          <a:chOff x="0" y="0"/>
          <a:chExt cx="0" cy="0"/>
        </a:xfrm>
      </p:grpSpPr>
      <p:sp>
        <p:nvSpPr>
          <p:cNvPr id="120" name="Google Shape;120;p3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 name="Google Shape;121;p30"/>
          <p:cNvSpPr txBox="1">
            <a:spLocks noGrp="1"/>
          </p:cNvSpPr>
          <p:nvPr>
            <p:ph type="subTitle" idx="1"/>
          </p:nvPr>
        </p:nvSpPr>
        <p:spPr>
          <a:xfrm>
            <a:off x="544050" y="1350425"/>
            <a:ext cx="5316300" cy="9042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122" name="Google Shape;122;p30"/>
          <p:cNvSpPr/>
          <p:nvPr/>
        </p:nvSpPr>
        <p:spPr>
          <a:xfrm>
            <a:off x="606200" y="2144231"/>
            <a:ext cx="7938600" cy="2464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0"/>
          <p:cNvSpPr txBox="1">
            <a:spLocks noGrp="1"/>
          </p:cNvSpPr>
          <p:nvPr>
            <p:ph type="subTitle" idx="2"/>
          </p:nvPr>
        </p:nvSpPr>
        <p:spPr>
          <a:xfrm>
            <a:off x="795050" y="2220038"/>
            <a:ext cx="7568100" cy="23637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Слайд КОД+ТЕКСТ 2">
  <p:cSld name="CUSTOM_4_1">
    <p:spTree>
      <p:nvGrpSpPr>
        <p:cNvPr id="1" name="Shape 124"/>
        <p:cNvGrpSpPr/>
        <p:nvPr/>
      </p:nvGrpSpPr>
      <p:grpSpPr>
        <a:xfrm>
          <a:off x="0" y="0"/>
          <a:ext cx="0" cy="0"/>
          <a:chOff x="0" y="0"/>
          <a:chExt cx="0" cy="0"/>
        </a:xfrm>
      </p:grpSpPr>
      <p:sp>
        <p:nvSpPr>
          <p:cNvPr id="125" name="Google Shape;125;p3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6" name="Google Shape;126;p31"/>
          <p:cNvSpPr/>
          <p:nvPr/>
        </p:nvSpPr>
        <p:spPr>
          <a:xfrm>
            <a:off x="362300" y="1384249"/>
            <a:ext cx="4748700" cy="33933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1"/>
          <p:cNvSpPr txBox="1">
            <a:spLocks noGrp="1"/>
          </p:cNvSpPr>
          <p:nvPr>
            <p:ph type="subTitle" idx="1"/>
          </p:nvPr>
        </p:nvSpPr>
        <p:spPr>
          <a:xfrm>
            <a:off x="500550" y="1474819"/>
            <a:ext cx="44286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300"/>
              <a:buNone/>
              <a:defRPr sz="1300"/>
            </a:lvl2pPr>
            <a:lvl3pPr lvl="2" rtl="0">
              <a:lnSpc>
                <a:spcPct val="115000"/>
              </a:lnSpc>
              <a:spcBef>
                <a:spcPts val="0"/>
              </a:spcBef>
              <a:spcAft>
                <a:spcPts val="0"/>
              </a:spcAft>
              <a:buSzPts val="1300"/>
              <a:buNone/>
              <a:defRPr/>
            </a:lvl3pPr>
            <a:lvl4pPr lvl="3" rtl="0">
              <a:lnSpc>
                <a:spcPct val="115000"/>
              </a:lnSpc>
              <a:spcBef>
                <a:spcPts val="0"/>
              </a:spcBef>
              <a:spcAft>
                <a:spcPts val="0"/>
              </a:spcAft>
              <a:buSzPts val="1300"/>
              <a:buNone/>
              <a:defRPr/>
            </a:lvl4pPr>
            <a:lvl5pPr lvl="4" rtl="0">
              <a:lnSpc>
                <a:spcPct val="115000"/>
              </a:lnSpc>
              <a:spcBef>
                <a:spcPts val="0"/>
              </a:spcBef>
              <a:spcAft>
                <a:spcPts val="0"/>
              </a:spcAft>
              <a:buSzPts val="1300"/>
              <a:buNone/>
              <a:defRPr/>
            </a:lvl5pPr>
            <a:lvl6pPr lvl="5" rtl="0">
              <a:lnSpc>
                <a:spcPct val="115000"/>
              </a:lnSpc>
              <a:spcBef>
                <a:spcPts val="0"/>
              </a:spcBef>
              <a:spcAft>
                <a:spcPts val="0"/>
              </a:spcAft>
              <a:buSzPts val="1300"/>
              <a:buNone/>
              <a:defRPr/>
            </a:lvl6pPr>
            <a:lvl7pPr lvl="6" rtl="0">
              <a:lnSpc>
                <a:spcPct val="115000"/>
              </a:lnSpc>
              <a:spcBef>
                <a:spcPts val="0"/>
              </a:spcBef>
              <a:spcAft>
                <a:spcPts val="0"/>
              </a:spcAft>
              <a:buSzPts val="1300"/>
              <a:buNone/>
              <a:defRPr/>
            </a:lvl7pPr>
            <a:lvl8pPr lvl="7" rtl="0">
              <a:lnSpc>
                <a:spcPct val="115000"/>
              </a:lnSpc>
              <a:spcBef>
                <a:spcPts val="0"/>
              </a:spcBef>
              <a:spcAft>
                <a:spcPts val="0"/>
              </a:spcAft>
              <a:buSzPts val="1300"/>
              <a:buNone/>
              <a:defRPr/>
            </a:lvl8pPr>
            <a:lvl9pPr lvl="8" rtl="0">
              <a:lnSpc>
                <a:spcPct val="115000"/>
              </a:lnSpc>
              <a:spcBef>
                <a:spcPts val="0"/>
              </a:spcBef>
              <a:spcAft>
                <a:spcPts val="0"/>
              </a:spcAft>
              <a:buSzPts val="1300"/>
              <a:buNone/>
              <a:defRPr/>
            </a:lvl9pPr>
          </a:lstStyle>
          <a:p>
            <a:endParaRPr/>
          </a:p>
        </p:txBody>
      </p:sp>
      <p:sp>
        <p:nvSpPr>
          <p:cNvPr id="128" name="Google Shape;128;p31"/>
          <p:cNvSpPr txBox="1">
            <a:spLocks noGrp="1"/>
          </p:cNvSpPr>
          <p:nvPr>
            <p:ph type="subTitle" idx="2"/>
          </p:nvPr>
        </p:nvSpPr>
        <p:spPr>
          <a:xfrm>
            <a:off x="5555275" y="1474819"/>
            <a:ext cx="3151200" cy="32613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23850" rtl="0">
              <a:lnSpc>
                <a:spcPct val="120000"/>
              </a:lnSpc>
              <a:spcBef>
                <a:spcPts val="300"/>
              </a:spcBef>
              <a:spcAft>
                <a:spcPts val="0"/>
              </a:spcAft>
              <a:buSzPts val="1500"/>
              <a:buChar char="●"/>
              <a:defRPr sz="1500"/>
            </a:lvl1pPr>
            <a:lvl2pPr marL="914400" lvl="1" indent="-311150" rtl="0">
              <a:lnSpc>
                <a:spcPct val="120000"/>
              </a:lnSpc>
              <a:spcBef>
                <a:spcPts val="300"/>
              </a:spcBef>
              <a:spcAft>
                <a:spcPts val="0"/>
              </a:spcAft>
              <a:buSzPts val="1300"/>
              <a:buChar char="○"/>
              <a:defRPr sz="1300"/>
            </a:lvl2pPr>
            <a:lvl3pPr marL="1371600" lvl="2" indent="-311150" rtl="0">
              <a:lnSpc>
                <a:spcPct val="120000"/>
              </a:lnSpc>
              <a:spcBef>
                <a:spcPts val="300"/>
              </a:spcBef>
              <a:spcAft>
                <a:spcPts val="0"/>
              </a:spcAft>
              <a:buSzPts val="1300"/>
              <a:buChar char="■"/>
              <a:defRPr sz="1300"/>
            </a:lvl3pPr>
            <a:lvl4pPr marL="1828800" lvl="3" indent="-311150" rtl="0">
              <a:lnSpc>
                <a:spcPct val="120000"/>
              </a:lnSpc>
              <a:spcBef>
                <a:spcPts val="300"/>
              </a:spcBef>
              <a:spcAft>
                <a:spcPts val="0"/>
              </a:spcAft>
              <a:buSzPts val="1300"/>
              <a:buChar char="●"/>
              <a:defRPr sz="1300"/>
            </a:lvl4pPr>
            <a:lvl5pPr marL="2286000" lvl="4" indent="-311150" rtl="0">
              <a:lnSpc>
                <a:spcPct val="120000"/>
              </a:lnSpc>
              <a:spcBef>
                <a:spcPts val="0"/>
              </a:spcBef>
              <a:spcAft>
                <a:spcPts val="0"/>
              </a:spcAft>
              <a:buSzPts val="1300"/>
              <a:buChar char="○"/>
              <a:defRPr sz="1300"/>
            </a:lvl5pPr>
            <a:lvl6pPr marL="2743200" lvl="5" indent="-311150" rtl="0">
              <a:lnSpc>
                <a:spcPct val="120000"/>
              </a:lnSpc>
              <a:spcBef>
                <a:spcPts val="300"/>
              </a:spcBef>
              <a:spcAft>
                <a:spcPts val="0"/>
              </a:spcAft>
              <a:buSzPts val="1300"/>
              <a:buChar char="■"/>
              <a:defRPr sz="1300"/>
            </a:lvl6pPr>
            <a:lvl7pPr marL="3200400" lvl="6" indent="-311150" rtl="0">
              <a:lnSpc>
                <a:spcPct val="120000"/>
              </a:lnSpc>
              <a:spcBef>
                <a:spcPts val="300"/>
              </a:spcBef>
              <a:spcAft>
                <a:spcPts val="0"/>
              </a:spcAft>
              <a:buSzPts val="1300"/>
              <a:buChar char="●"/>
              <a:defRPr sz="1300"/>
            </a:lvl7pPr>
            <a:lvl8pPr marL="3657600" lvl="7" indent="-311150" rtl="0">
              <a:lnSpc>
                <a:spcPct val="120000"/>
              </a:lnSpc>
              <a:spcBef>
                <a:spcPts val="300"/>
              </a:spcBef>
              <a:spcAft>
                <a:spcPts val="0"/>
              </a:spcAft>
              <a:buSzPts val="1300"/>
              <a:buChar char="○"/>
              <a:defRPr sz="1300"/>
            </a:lvl8pPr>
            <a:lvl9pPr marL="4114800" lvl="8" indent="-311150" rtl="0">
              <a:lnSpc>
                <a:spcPct val="120000"/>
              </a:lnSpc>
              <a:spcBef>
                <a:spcPts val="300"/>
              </a:spcBef>
              <a:spcAft>
                <a:spcPts val="0"/>
              </a:spcAft>
              <a:buSzPts val="1300"/>
              <a:buChar char="■"/>
              <a:defRPr sz="1300"/>
            </a:lvl9pPr>
          </a:lstStyle>
          <a:p>
            <a:endParaRPr/>
          </a:p>
        </p:txBody>
      </p:sp>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22"/>
        <p:cNvGrpSpPr/>
        <p:nvPr/>
      </p:nvGrpSpPr>
      <p:grpSpPr>
        <a:xfrm>
          <a:off x="0" y="0"/>
          <a:ext cx="0" cy="0"/>
          <a:chOff x="0" y="0"/>
          <a:chExt cx="0" cy="0"/>
        </a:xfrm>
      </p:grpSpPr>
      <p:sp>
        <p:nvSpPr>
          <p:cNvPr id="23" name="Google Shape;2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24" name="Google Shape;24;p6"/>
          <p:cNvSpPr txBox="1">
            <a:spLocks noGrp="1"/>
          </p:cNvSpPr>
          <p:nvPr>
            <p:ph type="title"/>
          </p:nvPr>
        </p:nvSpPr>
        <p:spPr>
          <a:xfrm>
            <a:off x="500550" y="821213"/>
            <a:ext cx="85206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6"/>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9900"/>
              </a:buClr>
              <a:buSzPts val="1500"/>
              <a:buNone/>
              <a:defRPr sz="1500">
                <a:solidFill>
                  <a:srgbClr val="FF9900"/>
                </a:solidFill>
              </a:defRPr>
            </a:lvl1pPr>
            <a:lvl2pPr lvl="1" rtl="0">
              <a:lnSpc>
                <a:spcPct val="100000"/>
              </a:lnSpc>
              <a:spcBef>
                <a:spcPts val="0"/>
              </a:spcBef>
              <a:spcAft>
                <a:spcPts val="0"/>
              </a:spcAft>
              <a:buClr>
                <a:srgbClr val="013D85"/>
              </a:buClr>
              <a:buSzPts val="2300"/>
              <a:buNone/>
              <a:defRPr sz="2300">
                <a:solidFill>
                  <a:srgbClr val="013D85"/>
                </a:solidFill>
              </a:defRPr>
            </a:lvl2pPr>
            <a:lvl3pPr lvl="2" rtl="0">
              <a:lnSpc>
                <a:spcPct val="100000"/>
              </a:lnSpc>
              <a:spcBef>
                <a:spcPts val="0"/>
              </a:spcBef>
              <a:spcAft>
                <a:spcPts val="0"/>
              </a:spcAft>
              <a:buClr>
                <a:srgbClr val="013D85"/>
              </a:buClr>
              <a:buSzPts val="2300"/>
              <a:buNone/>
              <a:defRPr sz="2300">
                <a:solidFill>
                  <a:srgbClr val="013D85"/>
                </a:solidFill>
              </a:defRPr>
            </a:lvl3pPr>
            <a:lvl4pPr lvl="3" rtl="0">
              <a:lnSpc>
                <a:spcPct val="100000"/>
              </a:lnSpc>
              <a:spcBef>
                <a:spcPts val="0"/>
              </a:spcBef>
              <a:spcAft>
                <a:spcPts val="0"/>
              </a:spcAft>
              <a:buClr>
                <a:srgbClr val="013D85"/>
              </a:buClr>
              <a:buSzPts val="2300"/>
              <a:buNone/>
              <a:defRPr sz="2300">
                <a:solidFill>
                  <a:srgbClr val="013D85"/>
                </a:solidFill>
              </a:defRPr>
            </a:lvl4pPr>
            <a:lvl5pPr lvl="4" rtl="0">
              <a:lnSpc>
                <a:spcPct val="100000"/>
              </a:lnSpc>
              <a:spcBef>
                <a:spcPts val="0"/>
              </a:spcBef>
              <a:spcAft>
                <a:spcPts val="0"/>
              </a:spcAft>
              <a:buClr>
                <a:srgbClr val="013D85"/>
              </a:buClr>
              <a:buSzPts val="2300"/>
              <a:buNone/>
              <a:defRPr sz="2300">
                <a:solidFill>
                  <a:srgbClr val="013D85"/>
                </a:solidFill>
              </a:defRPr>
            </a:lvl5pPr>
            <a:lvl6pPr lvl="5" rtl="0">
              <a:lnSpc>
                <a:spcPct val="100000"/>
              </a:lnSpc>
              <a:spcBef>
                <a:spcPts val="0"/>
              </a:spcBef>
              <a:spcAft>
                <a:spcPts val="0"/>
              </a:spcAft>
              <a:buClr>
                <a:srgbClr val="013D85"/>
              </a:buClr>
              <a:buSzPts val="2300"/>
              <a:buNone/>
              <a:defRPr sz="2300">
                <a:solidFill>
                  <a:srgbClr val="013D85"/>
                </a:solidFill>
              </a:defRPr>
            </a:lvl6pPr>
            <a:lvl7pPr lvl="6" rtl="0">
              <a:lnSpc>
                <a:spcPct val="100000"/>
              </a:lnSpc>
              <a:spcBef>
                <a:spcPts val="0"/>
              </a:spcBef>
              <a:spcAft>
                <a:spcPts val="0"/>
              </a:spcAft>
              <a:buClr>
                <a:srgbClr val="013D85"/>
              </a:buClr>
              <a:buSzPts val="2300"/>
              <a:buNone/>
              <a:defRPr sz="2300">
                <a:solidFill>
                  <a:srgbClr val="013D85"/>
                </a:solidFill>
              </a:defRPr>
            </a:lvl7pPr>
            <a:lvl8pPr lvl="7" rtl="0">
              <a:lnSpc>
                <a:spcPct val="100000"/>
              </a:lnSpc>
              <a:spcBef>
                <a:spcPts val="0"/>
              </a:spcBef>
              <a:spcAft>
                <a:spcPts val="0"/>
              </a:spcAft>
              <a:buClr>
                <a:srgbClr val="013D85"/>
              </a:buClr>
              <a:buSzPts val="2300"/>
              <a:buNone/>
              <a:defRPr sz="2300">
                <a:solidFill>
                  <a:srgbClr val="013D85"/>
                </a:solidFill>
              </a:defRPr>
            </a:lvl8pPr>
            <a:lvl9pPr lvl="8" rtl="0">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26" name="Google Shape;26;p6"/>
          <p:cNvSpPr txBox="1">
            <a:spLocks noGrp="1"/>
          </p:cNvSpPr>
          <p:nvPr>
            <p:ph type="subTitle" idx="2"/>
          </p:nvPr>
        </p:nvSpPr>
        <p:spPr>
          <a:xfrm>
            <a:off x="3135425" y="2978831"/>
            <a:ext cx="58563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b="1"/>
            </a:lvl1pPr>
            <a:lvl2pPr lvl="1" rtl="0">
              <a:lnSpc>
                <a:spcPct val="100000"/>
              </a:lnSpc>
              <a:spcBef>
                <a:spcPts val="0"/>
              </a:spcBef>
              <a:spcAft>
                <a:spcPts val="0"/>
              </a:spcAft>
              <a:buClr>
                <a:srgbClr val="013D85"/>
              </a:buClr>
              <a:buSzPts val="2300"/>
              <a:buNone/>
              <a:defRPr sz="2300" b="1">
                <a:solidFill>
                  <a:srgbClr val="013D85"/>
                </a:solidFill>
              </a:defRPr>
            </a:lvl2pPr>
            <a:lvl3pPr lvl="2" rtl="0">
              <a:lnSpc>
                <a:spcPct val="100000"/>
              </a:lnSpc>
              <a:spcBef>
                <a:spcPts val="0"/>
              </a:spcBef>
              <a:spcAft>
                <a:spcPts val="0"/>
              </a:spcAft>
              <a:buClr>
                <a:srgbClr val="013D85"/>
              </a:buClr>
              <a:buSzPts val="2300"/>
              <a:buNone/>
              <a:defRPr sz="2300" b="1">
                <a:solidFill>
                  <a:srgbClr val="013D85"/>
                </a:solidFill>
              </a:defRPr>
            </a:lvl3pPr>
            <a:lvl4pPr lvl="3" rtl="0">
              <a:lnSpc>
                <a:spcPct val="100000"/>
              </a:lnSpc>
              <a:spcBef>
                <a:spcPts val="0"/>
              </a:spcBef>
              <a:spcAft>
                <a:spcPts val="0"/>
              </a:spcAft>
              <a:buClr>
                <a:srgbClr val="013D85"/>
              </a:buClr>
              <a:buSzPts val="2300"/>
              <a:buNone/>
              <a:defRPr sz="2300" b="1">
                <a:solidFill>
                  <a:srgbClr val="013D85"/>
                </a:solidFill>
              </a:defRPr>
            </a:lvl4pPr>
            <a:lvl5pPr lvl="4" rtl="0">
              <a:lnSpc>
                <a:spcPct val="100000"/>
              </a:lnSpc>
              <a:spcBef>
                <a:spcPts val="0"/>
              </a:spcBef>
              <a:spcAft>
                <a:spcPts val="0"/>
              </a:spcAft>
              <a:buClr>
                <a:srgbClr val="013D85"/>
              </a:buClr>
              <a:buSzPts val="2300"/>
              <a:buNone/>
              <a:defRPr sz="2300" b="1">
                <a:solidFill>
                  <a:srgbClr val="013D85"/>
                </a:solidFill>
              </a:defRPr>
            </a:lvl5pPr>
            <a:lvl6pPr lvl="5" rtl="0">
              <a:lnSpc>
                <a:spcPct val="100000"/>
              </a:lnSpc>
              <a:spcBef>
                <a:spcPts val="0"/>
              </a:spcBef>
              <a:spcAft>
                <a:spcPts val="0"/>
              </a:spcAft>
              <a:buClr>
                <a:srgbClr val="013D85"/>
              </a:buClr>
              <a:buSzPts val="2300"/>
              <a:buNone/>
              <a:defRPr sz="2300" b="1">
                <a:solidFill>
                  <a:srgbClr val="013D85"/>
                </a:solidFill>
              </a:defRPr>
            </a:lvl6pPr>
            <a:lvl7pPr lvl="6" rtl="0">
              <a:lnSpc>
                <a:spcPct val="100000"/>
              </a:lnSpc>
              <a:spcBef>
                <a:spcPts val="0"/>
              </a:spcBef>
              <a:spcAft>
                <a:spcPts val="0"/>
              </a:spcAft>
              <a:buClr>
                <a:srgbClr val="013D85"/>
              </a:buClr>
              <a:buSzPts val="2300"/>
              <a:buNone/>
              <a:defRPr sz="2300" b="1">
                <a:solidFill>
                  <a:srgbClr val="013D85"/>
                </a:solidFill>
              </a:defRPr>
            </a:lvl7pPr>
            <a:lvl8pPr lvl="7" rtl="0">
              <a:lnSpc>
                <a:spcPct val="100000"/>
              </a:lnSpc>
              <a:spcBef>
                <a:spcPts val="0"/>
              </a:spcBef>
              <a:spcAft>
                <a:spcPts val="0"/>
              </a:spcAft>
              <a:buClr>
                <a:srgbClr val="013D85"/>
              </a:buClr>
              <a:buSzPts val="2300"/>
              <a:buNone/>
              <a:defRPr sz="2300" b="1">
                <a:solidFill>
                  <a:srgbClr val="013D85"/>
                </a:solidFill>
              </a:defRPr>
            </a:lvl8pPr>
            <a:lvl9pPr lvl="8" rtl="0">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27" name="Google Shape;27;p6"/>
          <p:cNvSpPr txBox="1">
            <a:spLocks noGrp="1"/>
          </p:cNvSpPr>
          <p:nvPr>
            <p:ph type="subTitle" idx="3"/>
          </p:nvPr>
        </p:nvSpPr>
        <p:spPr>
          <a:xfrm>
            <a:off x="3135425" y="3278981"/>
            <a:ext cx="5856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8" name="Google Shape;28;p6"/>
          <p:cNvSpPr txBox="1">
            <a:spLocks noGrp="1"/>
          </p:cNvSpPr>
          <p:nvPr>
            <p:ph type="subTitle" idx="4"/>
          </p:nvPr>
        </p:nvSpPr>
        <p:spPr>
          <a:xfrm>
            <a:off x="3135425" y="3662550"/>
            <a:ext cx="5856300" cy="10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29"/>
        <p:cNvGrpSpPr/>
        <p:nvPr/>
      </p:nvGrpSpPr>
      <p:grpSpPr>
        <a:xfrm>
          <a:off x="0" y="0"/>
          <a:ext cx="0" cy="0"/>
          <a:chOff x="0" y="0"/>
          <a:chExt cx="0" cy="0"/>
        </a:xfrm>
      </p:grpSpPr>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pic>
        <p:nvPicPr>
          <p:cNvPr id="31" name="Google Shape;31;p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2" name="Google Shape;32;p7"/>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8"/>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36" name="Google Shape;36;p8"/>
          <p:cNvSpPr txBox="1">
            <a:spLocks noGrp="1"/>
          </p:cNvSpPr>
          <p:nvPr>
            <p:ph type="subTitle" idx="2"/>
          </p:nvPr>
        </p:nvSpPr>
        <p:spPr>
          <a:xfrm>
            <a:off x="3891775" y="2252801"/>
            <a:ext cx="5095200" cy="2511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sz="3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700"/>
              <a:buNone/>
              <a:defRPr sz="1700"/>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1150">
              <a:spcBef>
                <a:spcPts val="0"/>
              </a:spcBef>
              <a:spcAft>
                <a:spcPts val="0"/>
              </a:spcAft>
              <a:buSzPts val="1300"/>
              <a:buChar char="■"/>
              <a:defRPr/>
            </a:lvl3pPr>
            <a:lvl4pPr marL="1828800" lvl="3" indent="-311150">
              <a:spcBef>
                <a:spcPts val="0"/>
              </a:spcBef>
              <a:spcAft>
                <a:spcPts val="0"/>
              </a:spcAft>
              <a:buSzPts val="1300"/>
              <a:buChar char="●"/>
              <a:defRPr/>
            </a:lvl4pPr>
            <a:lvl5pPr marL="2286000" lvl="4" indent="-311150">
              <a:spcBef>
                <a:spcPts val="0"/>
              </a:spcBef>
              <a:spcAft>
                <a:spcPts val="0"/>
              </a:spcAft>
              <a:buSzPts val="1300"/>
              <a:buChar char="○"/>
              <a:defRPr/>
            </a:lvl5pPr>
            <a:lvl6pPr marL="2743200" lvl="5" indent="-311150">
              <a:spcBef>
                <a:spcPts val="0"/>
              </a:spcBef>
              <a:spcAft>
                <a:spcPts val="0"/>
              </a:spcAft>
              <a:buSzPts val="1300"/>
              <a:buChar char="■"/>
              <a:defRPr/>
            </a:lvl6pPr>
            <a:lvl7pPr marL="3200400" lvl="6" indent="-311150">
              <a:spcBef>
                <a:spcPts val="0"/>
              </a:spcBef>
              <a:spcAft>
                <a:spcPts val="0"/>
              </a:spcAft>
              <a:buSzPts val="1300"/>
              <a:buChar char="●"/>
              <a:defRPr/>
            </a:lvl7pPr>
            <a:lvl8pPr marL="3657600" lvl="7" indent="-311150">
              <a:spcBef>
                <a:spcPts val="0"/>
              </a:spcBef>
              <a:spcAft>
                <a:spcPts val="0"/>
              </a:spcAft>
              <a:buSzPts val="1300"/>
              <a:buChar char="○"/>
              <a:defRPr/>
            </a:lvl8pPr>
            <a:lvl9pPr marL="4114800" lvl="8" indent="-311150">
              <a:spcBef>
                <a:spcPts val="0"/>
              </a:spcBef>
              <a:spcAft>
                <a:spcPts val="0"/>
              </a:spcAft>
              <a:buSzPts val="13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1.jp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7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5">
            <a:alphaModFix/>
          </a:blip>
          <a:stretch>
            <a:fillRect/>
          </a:stretch>
        </a:blipFill>
        <a:effectLst/>
      </p:bgPr>
    </p:bg>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1" name="Google Shape;71;p17"/>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rtl="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rtl="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72" name="Google Shape;72;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hyperlink" Target="https://otusbook.notion.site/Otus-Heroes-8736ea4e22294c6e8794fbbc167df612"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34.jp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9.png"/><Relationship Id="rId4" Type="http://schemas.openxmlformats.org/officeDocument/2006/relationships/image" Target="../media/image11.png"/><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4.jp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47.png"/><Relationship Id="rId5" Type="http://schemas.openxmlformats.org/officeDocument/2006/relationships/hyperlink" Target="https://gymnasium.farama.org/index.html" TargetMode="Externa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www.linkedin.com/in/igor-stureik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8.xml"/><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18.xml"/><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68.gi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10.xml"/><Relationship Id="rId4" Type="http://schemas.openxmlformats.org/officeDocument/2006/relationships/image" Target="../media/image75.jp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realpython.com/intro-to-pyenv/"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hyperlink" Target="https://pytorch.org/" TargetMode="External"/><Relationship Id="rId5" Type="http://schemas.openxmlformats.org/officeDocument/2006/relationships/hyperlink" Target="https://gymnasium.farama.org/" TargetMode="External"/><Relationship Id="rId4" Type="http://schemas.openxmlformats.org/officeDocument/2006/relationships/hyperlink" Target="https://developers.google.com/earth-engine/guides/python_install-conda"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jupyter.org/install"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hyperlink" Target="https://pypi.org/project/opencv-python/"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habr.com/ru/articles/308094/" TargetMode="External"/><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hyperlink" Target="https://www.youtube.com/watch?v=9CO6M2HsoIA" TargetMode="External"/><Relationship Id="rId5" Type="http://schemas.openxmlformats.org/officeDocument/2006/relationships/hyperlink" Target="https://habr.com/ru/companies/otus/articles/429090/" TargetMode="External"/><Relationship Id="rId4" Type="http://schemas.openxmlformats.org/officeDocument/2006/relationships/hyperlink" Target="https://habr.com/ru/companies/wunderfund/articles/66765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image" Target="../media/image79.png"/><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2"/>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otus.ru</a:t>
            </a:r>
            <a:endParaRPr/>
          </a:p>
        </p:txBody>
      </p:sp>
      <p:sp>
        <p:nvSpPr>
          <p:cNvPr id="134" name="Google Shape;134;p32"/>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t>Reinforcement Learning</a:t>
            </a:r>
            <a:endParaRPr/>
          </a:p>
          <a:p>
            <a:pPr marL="0" lvl="0" indent="0" algn="l" rtl="0">
              <a:spcBef>
                <a:spcPts val="0"/>
              </a:spcBef>
              <a:spcAft>
                <a:spcPts val="0"/>
              </a:spcAft>
              <a:buNone/>
            </a:pPr>
            <a:r>
              <a:rPr lang="ru" sz="3600"/>
              <a:t>Введение</a:t>
            </a:r>
            <a:r>
              <a:rPr lang="ru"/>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Расскажите о себе</a:t>
            </a:r>
            <a:endParaRPr/>
          </a:p>
        </p:txBody>
      </p:sp>
      <p:sp>
        <p:nvSpPr>
          <p:cNvPr id="240" name="Google Shape;240;p41"/>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Напишите, пожалуйста, в чат или скажите голосом </a:t>
            </a:r>
            <a:endParaRPr sz="1500" b="1">
              <a:solidFill>
                <a:srgbClr val="FF9900"/>
              </a:solidFill>
            </a:endParaRPr>
          </a:p>
        </p:txBody>
      </p:sp>
      <p:pic>
        <p:nvPicPr>
          <p:cNvPr id="241" name="Google Shape;241;p41"/>
          <p:cNvPicPr preferRelativeResize="0"/>
          <p:nvPr/>
        </p:nvPicPr>
        <p:blipFill rotWithShape="1">
          <a:blip r:embed="rId3">
            <a:alphaModFix/>
          </a:blip>
          <a:srcRect/>
          <a:stretch/>
        </p:blipFill>
        <p:spPr>
          <a:xfrm>
            <a:off x="1146925" y="1880900"/>
            <a:ext cx="730678" cy="730679"/>
          </a:xfrm>
          <a:prstGeom prst="rect">
            <a:avLst/>
          </a:prstGeom>
          <a:noFill/>
          <a:ln>
            <a:noFill/>
          </a:ln>
        </p:spPr>
      </p:pic>
      <p:pic>
        <p:nvPicPr>
          <p:cNvPr id="242" name="Google Shape;242;p41"/>
          <p:cNvPicPr preferRelativeResize="0"/>
          <p:nvPr/>
        </p:nvPicPr>
        <p:blipFill rotWithShape="1">
          <a:blip r:embed="rId4">
            <a:alphaModFix/>
          </a:blip>
          <a:srcRect/>
          <a:stretch/>
        </p:blipFill>
        <p:spPr>
          <a:xfrm>
            <a:off x="4710173" y="1880910"/>
            <a:ext cx="730678" cy="730658"/>
          </a:xfrm>
          <a:prstGeom prst="rect">
            <a:avLst/>
          </a:prstGeom>
          <a:noFill/>
          <a:ln>
            <a:noFill/>
          </a:ln>
        </p:spPr>
      </p:pic>
      <p:pic>
        <p:nvPicPr>
          <p:cNvPr id="243" name="Google Shape;243;p41"/>
          <p:cNvPicPr preferRelativeResize="0"/>
          <p:nvPr/>
        </p:nvPicPr>
        <p:blipFill rotWithShape="1">
          <a:blip r:embed="rId5">
            <a:alphaModFix/>
          </a:blip>
          <a:srcRect/>
          <a:stretch/>
        </p:blipFill>
        <p:spPr>
          <a:xfrm>
            <a:off x="1146925" y="2982867"/>
            <a:ext cx="730678" cy="730679"/>
          </a:xfrm>
          <a:prstGeom prst="rect">
            <a:avLst/>
          </a:prstGeom>
          <a:noFill/>
          <a:ln>
            <a:noFill/>
          </a:ln>
        </p:spPr>
      </p:pic>
      <p:sp>
        <p:nvSpPr>
          <p:cNvPr id="244" name="Google Shape;244;p41"/>
          <p:cNvSpPr txBox="1"/>
          <p:nvPr/>
        </p:nvSpPr>
        <p:spPr>
          <a:xfrm>
            <a:off x="2006125" y="2038489"/>
            <a:ext cx="2475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Как вас зовут?</a:t>
            </a:r>
            <a:endParaRPr sz="1500">
              <a:latin typeface="Roboto"/>
              <a:ea typeface="Roboto"/>
              <a:cs typeface="Roboto"/>
              <a:sym typeface="Roboto"/>
            </a:endParaRPr>
          </a:p>
        </p:txBody>
      </p:sp>
      <p:sp>
        <p:nvSpPr>
          <p:cNvPr id="245" name="Google Shape;245;p41"/>
          <p:cNvSpPr txBox="1"/>
          <p:nvPr/>
        </p:nvSpPr>
        <p:spPr>
          <a:xfrm>
            <a:off x="5561550" y="2038489"/>
            <a:ext cx="3231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Какой опыт в IT?</a:t>
            </a:r>
            <a:endParaRPr sz="1500">
              <a:latin typeface="Roboto"/>
              <a:ea typeface="Roboto"/>
              <a:cs typeface="Roboto"/>
              <a:sym typeface="Roboto"/>
            </a:endParaRPr>
          </a:p>
        </p:txBody>
      </p:sp>
      <p:sp>
        <p:nvSpPr>
          <p:cNvPr id="246" name="Google Shape;246;p41"/>
          <p:cNvSpPr txBox="1"/>
          <p:nvPr/>
        </p:nvSpPr>
        <p:spPr>
          <a:xfrm>
            <a:off x="2006125" y="3024956"/>
            <a:ext cx="247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Какие ожидания</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от курса?</a:t>
            </a:r>
            <a:endParaRPr sz="1500">
              <a:latin typeface="Roboto"/>
              <a:ea typeface="Roboto"/>
              <a:cs typeface="Roboto"/>
              <a:sym typeface="Roboto"/>
            </a:endParaRPr>
          </a:p>
        </p:txBody>
      </p:sp>
      <p:pic>
        <p:nvPicPr>
          <p:cNvPr id="247" name="Google Shape;247;p41"/>
          <p:cNvPicPr preferRelativeResize="0"/>
          <p:nvPr/>
        </p:nvPicPr>
        <p:blipFill rotWithShape="1">
          <a:blip r:embed="rId6">
            <a:alphaModFix/>
          </a:blip>
          <a:srcRect/>
          <a:stretch/>
        </p:blipFill>
        <p:spPr>
          <a:xfrm>
            <a:off x="4728355" y="2996505"/>
            <a:ext cx="703404" cy="703402"/>
          </a:xfrm>
          <a:prstGeom prst="rect">
            <a:avLst/>
          </a:prstGeom>
          <a:noFill/>
          <a:ln>
            <a:noFill/>
          </a:ln>
        </p:spPr>
      </p:pic>
      <p:sp>
        <p:nvSpPr>
          <p:cNvPr id="248" name="Google Shape;248;p41"/>
          <p:cNvSpPr txBox="1"/>
          <p:nvPr/>
        </p:nvSpPr>
        <p:spPr>
          <a:xfrm>
            <a:off x="5561550" y="2909606"/>
            <a:ext cx="27687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Заполните информацию</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разделе «О себе»</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личном кабинете</a:t>
            </a:r>
            <a:endParaRPr sz="15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2"/>
          <p:cNvSpPr txBox="1">
            <a:spLocks noGrp="1"/>
          </p:cNvSpPr>
          <p:nvPr>
            <p:ph type="title"/>
          </p:nvPr>
        </p:nvSpPr>
        <p:spPr>
          <a:xfrm>
            <a:off x="500550" y="248043"/>
            <a:ext cx="8520600" cy="82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Как подготовиться к обучению</a:t>
            </a:r>
            <a:endParaRPr/>
          </a:p>
        </p:txBody>
      </p:sp>
      <p:sp>
        <p:nvSpPr>
          <p:cNvPr id="254" name="Google Shape;254;p42"/>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600" b="1" u="sng">
                <a:solidFill>
                  <a:schemeClr val="hlink"/>
                </a:solidFill>
                <a:hlinkClick r:id="rId3"/>
              </a:rPr>
              <a:t>Полезный курс о том, как эффективно учиться </a:t>
            </a:r>
            <a:endParaRPr sz="1600" b="1">
              <a:solidFill>
                <a:srgbClr val="FF9900"/>
              </a:solidFill>
            </a:endParaRPr>
          </a:p>
        </p:txBody>
      </p:sp>
      <p:sp>
        <p:nvSpPr>
          <p:cNvPr id="255" name="Google Shape;255;p42"/>
          <p:cNvSpPr txBox="1"/>
          <p:nvPr/>
        </p:nvSpPr>
        <p:spPr>
          <a:xfrm>
            <a:off x="2006125" y="2050013"/>
            <a:ext cx="247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256" name="Google Shape;256;p42"/>
          <p:cNvSpPr txBox="1"/>
          <p:nvPr/>
        </p:nvSpPr>
        <p:spPr>
          <a:xfrm>
            <a:off x="2006125" y="2974763"/>
            <a:ext cx="247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257" name="Google Shape;257;p42"/>
          <p:cNvSpPr txBox="1"/>
          <p:nvPr/>
        </p:nvSpPr>
        <p:spPr>
          <a:xfrm>
            <a:off x="6131100" y="2909606"/>
            <a:ext cx="2768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Roboto"/>
              <a:ea typeface="Roboto"/>
              <a:cs typeface="Roboto"/>
              <a:sym typeface="Roboto"/>
            </a:endParaRPr>
          </a:p>
        </p:txBody>
      </p:sp>
      <p:pic>
        <p:nvPicPr>
          <p:cNvPr id="258" name="Google Shape;258;p42"/>
          <p:cNvPicPr preferRelativeResize="0"/>
          <p:nvPr/>
        </p:nvPicPr>
        <p:blipFill>
          <a:blip r:embed="rId4">
            <a:alphaModFix/>
          </a:blip>
          <a:stretch>
            <a:fillRect/>
          </a:stretch>
        </p:blipFill>
        <p:spPr>
          <a:xfrm>
            <a:off x="500550" y="1222130"/>
            <a:ext cx="1856475" cy="827883"/>
          </a:xfrm>
          <a:prstGeom prst="rect">
            <a:avLst/>
          </a:prstGeom>
          <a:noFill/>
          <a:ln>
            <a:noFill/>
          </a:ln>
        </p:spPr>
      </p:pic>
      <p:pic>
        <p:nvPicPr>
          <p:cNvPr id="259" name="Google Shape;259;p42"/>
          <p:cNvPicPr preferRelativeResize="0"/>
          <p:nvPr/>
        </p:nvPicPr>
        <p:blipFill>
          <a:blip r:embed="rId5">
            <a:alphaModFix/>
          </a:blip>
          <a:stretch>
            <a:fillRect/>
          </a:stretch>
        </p:blipFill>
        <p:spPr>
          <a:xfrm>
            <a:off x="360000" y="2102681"/>
            <a:ext cx="3835574" cy="2718694"/>
          </a:xfrm>
          <a:prstGeom prst="rect">
            <a:avLst/>
          </a:prstGeom>
          <a:noFill/>
          <a:ln>
            <a:noFill/>
          </a:ln>
        </p:spPr>
      </p:pic>
      <p:sp>
        <p:nvSpPr>
          <p:cNvPr id="260" name="Google Shape;260;p42"/>
          <p:cNvSpPr txBox="1"/>
          <p:nvPr/>
        </p:nvSpPr>
        <p:spPr>
          <a:xfrm>
            <a:off x="2831425" y="1872769"/>
            <a:ext cx="5709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3"/>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О курсе</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Карта курса</a:t>
            </a:r>
            <a:endParaRPr/>
          </a:p>
        </p:txBody>
      </p:sp>
      <p:sp>
        <p:nvSpPr>
          <p:cNvPr id="271" name="Google Shape;271;p44"/>
          <p:cNvSpPr/>
          <p:nvPr/>
        </p:nvSpPr>
        <p:spPr>
          <a:xfrm>
            <a:off x="5805200" y="627325"/>
            <a:ext cx="3034000" cy="579300"/>
          </a:xfrm>
          <a:prstGeom prst="roundRect">
            <a:avLst>
              <a:gd name="adj" fmla="val 16667"/>
            </a:avLst>
          </a:prstGeom>
          <a:solidFill>
            <a:srgbClr val="FFD966"/>
          </a:solidFill>
          <a:ln>
            <a:noFill/>
          </a:ln>
          <a:effectLst>
            <a:glow rad="139700">
              <a:schemeClr val="accent1">
                <a:satMod val="175000"/>
                <a:alpha val="40000"/>
              </a:schemeClr>
            </a:glow>
          </a:effectLst>
        </p:spPr>
        <p:txBody>
          <a:bodyPr spcFirstLastPara="1" wrap="square" lIns="162000" tIns="91425" rIns="162000" bIns="91425" anchor="ctr" anchorCtr="0">
            <a:noAutofit/>
          </a:bodyPr>
          <a:lstStyle/>
          <a:p>
            <a:r>
              <a:rPr lang="ru" sz="1600" dirty="0">
                <a:solidFill>
                  <a:srgbClr val="1F1F1F"/>
                </a:solidFill>
                <a:latin typeface="Google Sans"/>
                <a:sym typeface="Roboto"/>
              </a:rPr>
              <a:t>Введение</a:t>
            </a:r>
            <a:endParaRPr sz="1600" dirty="0">
              <a:solidFill>
                <a:srgbClr val="1F1F1F"/>
              </a:solidFill>
              <a:latin typeface="Google Sans"/>
              <a:sym typeface="Roboto"/>
            </a:endParaRPr>
          </a:p>
          <a:p>
            <a:r>
              <a:rPr lang="ru" sz="1600" dirty="0">
                <a:solidFill>
                  <a:srgbClr val="1F1F1F"/>
                </a:solidFill>
                <a:latin typeface="Google Sans"/>
                <a:sym typeface="Roboto"/>
              </a:rPr>
              <a:t>в Reinforcement Learning</a:t>
            </a:r>
            <a:endParaRPr sz="1600" dirty="0">
              <a:solidFill>
                <a:srgbClr val="1F1F1F"/>
              </a:solidFill>
              <a:latin typeface="Google Sans"/>
              <a:sym typeface="Roboto"/>
            </a:endParaRPr>
          </a:p>
        </p:txBody>
      </p:sp>
      <p:sp>
        <p:nvSpPr>
          <p:cNvPr id="272" name="Google Shape;272;p44"/>
          <p:cNvSpPr/>
          <p:nvPr/>
        </p:nvSpPr>
        <p:spPr>
          <a:xfrm>
            <a:off x="1073088" y="1847675"/>
            <a:ext cx="24732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solidFill>
                  <a:schemeClr val="dk1"/>
                </a:solidFill>
                <a:latin typeface="Roboto"/>
                <a:ea typeface="Roboto"/>
                <a:cs typeface="Roboto"/>
                <a:sym typeface="Roboto"/>
              </a:rPr>
              <a:t>Deep Reinforcement Learning</a:t>
            </a:r>
            <a:endParaRPr sz="1300" dirty="0">
              <a:solidFill>
                <a:schemeClr val="dk1"/>
              </a:solidFill>
              <a:latin typeface="Roboto"/>
              <a:ea typeface="Roboto"/>
              <a:cs typeface="Roboto"/>
              <a:sym typeface="Roboto"/>
            </a:endParaRPr>
          </a:p>
        </p:txBody>
      </p:sp>
      <p:sp>
        <p:nvSpPr>
          <p:cNvPr id="273" name="Google Shape;273;p44"/>
          <p:cNvSpPr/>
          <p:nvPr/>
        </p:nvSpPr>
        <p:spPr>
          <a:xfrm>
            <a:off x="4491135" y="1847803"/>
            <a:ext cx="2917948"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en-US" sz="1300" dirty="0">
                <a:solidFill>
                  <a:schemeClr val="dk1"/>
                </a:solidFill>
                <a:latin typeface="Roboto"/>
                <a:ea typeface="Roboto"/>
                <a:cs typeface="Roboto"/>
                <a:sym typeface="Roboto"/>
              </a:rPr>
              <a:t>Advanced </a:t>
            </a:r>
            <a:br>
              <a:rPr lang="ru-RU" sz="1300" dirty="0">
                <a:solidFill>
                  <a:schemeClr val="dk1"/>
                </a:solidFill>
                <a:latin typeface="Roboto"/>
                <a:ea typeface="Roboto"/>
                <a:cs typeface="Roboto"/>
                <a:sym typeface="Roboto"/>
              </a:rPr>
            </a:br>
            <a:r>
              <a:rPr lang="en-US" sz="1300" dirty="0">
                <a:solidFill>
                  <a:schemeClr val="dk1"/>
                </a:solidFill>
                <a:latin typeface="Roboto"/>
                <a:ea typeface="Roboto"/>
                <a:cs typeface="Roboto"/>
                <a:sym typeface="Roboto"/>
              </a:rPr>
              <a:t>Reinforcement Learning</a:t>
            </a:r>
          </a:p>
        </p:txBody>
      </p:sp>
      <p:sp>
        <p:nvSpPr>
          <p:cNvPr id="274" name="Google Shape;274;p44"/>
          <p:cNvSpPr/>
          <p:nvPr/>
        </p:nvSpPr>
        <p:spPr>
          <a:xfrm>
            <a:off x="4140833" y="3254170"/>
            <a:ext cx="29706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solidFill>
                  <a:schemeClr val="dk1"/>
                </a:solidFill>
                <a:latin typeface="Roboto"/>
                <a:ea typeface="Roboto"/>
                <a:cs typeface="Roboto"/>
                <a:sym typeface="Roboto"/>
              </a:rPr>
              <a:t>Reinforcement Learning в реальных задачах</a:t>
            </a:r>
            <a:endParaRPr sz="1300" dirty="0">
              <a:solidFill>
                <a:schemeClr val="dk1"/>
              </a:solidFill>
              <a:latin typeface="Roboto"/>
              <a:ea typeface="Roboto"/>
              <a:cs typeface="Roboto"/>
              <a:sym typeface="Roboto"/>
            </a:endParaRPr>
          </a:p>
        </p:txBody>
      </p:sp>
      <p:cxnSp>
        <p:nvCxnSpPr>
          <p:cNvPr id="276" name="Google Shape;276;p44"/>
          <p:cNvCxnSpPr>
            <a:cxnSpLocks/>
            <a:stCxn id="272" idx="3"/>
            <a:endCxn id="273" idx="1"/>
          </p:cNvCxnSpPr>
          <p:nvPr/>
        </p:nvCxnSpPr>
        <p:spPr>
          <a:xfrm>
            <a:off x="3546288" y="2137325"/>
            <a:ext cx="944847" cy="128"/>
          </a:xfrm>
          <a:prstGeom prst="curvedConnector3">
            <a:avLst>
              <a:gd name="adj1" fmla="val 50000"/>
            </a:avLst>
          </a:prstGeom>
          <a:noFill/>
          <a:ln w="9525" cap="flat" cmpd="sng">
            <a:solidFill>
              <a:schemeClr val="dk1"/>
            </a:solidFill>
            <a:prstDash val="dash"/>
            <a:round/>
            <a:headEnd type="none" w="med" len="med"/>
            <a:tailEnd type="none" w="med" len="med"/>
          </a:ln>
        </p:spPr>
      </p:cxnSp>
      <p:cxnSp>
        <p:nvCxnSpPr>
          <p:cNvPr id="277" name="Google Shape;277;p44"/>
          <p:cNvCxnSpPr>
            <a:cxnSpLocks/>
            <a:stCxn id="271" idx="1"/>
            <a:endCxn id="272" idx="0"/>
          </p:cNvCxnSpPr>
          <p:nvPr/>
        </p:nvCxnSpPr>
        <p:spPr>
          <a:xfrm rot="10800000" flipV="1">
            <a:off x="2309688" y="916975"/>
            <a:ext cx="3495512" cy="930700"/>
          </a:xfrm>
          <a:prstGeom prst="curvedConnector2">
            <a:avLst/>
          </a:prstGeom>
          <a:noFill/>
          <a:ln w="9525" cap="flat" cmpd="sng">
            <a:solidFill>
              <a:schemeClr val="dk1"/>
            </a:solidFill>
            <a:prstDash val="dash"/>
            <a:round/>
            <a:headEnd type="none" w="med" len="med"/>
            <a:tailEnd type="none" w="med" len="med"/>
          </a:ln>
        </p:spPr>
      </p:cxnSp>
      <p:sp>
        <p:nvSpPr>
          <p:cNvPr id="278" name="Google Shape;278;p44"/>
          <p:cNvSpPr/>
          <p:nvPr/>
        </p:nvSpPr>
        <p:spPr>
          <a:xfrm>
            <a:off x="767838" y="4137347"/>
            <a:ext cx="30837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Проектная работа</a:t>
            </a:r>
            <a:endParaRPr sz="1300">
              <a:solidFill>
                <a:schemeClr val="dk1"/>
              </a:solidFill>
              <a:latin typeface="Roboto"/>
              <a:ea typeface="Roboto"/>
              <a:cs typeface="Roboto"/>
              <a:sym typeface="Roboto"/>
            </a:endParaRPr>
          </a:p>
        </p:txBody>
      </p:sp>
      <p:cxnSp>
        <p:nvCxnSpPr>
          <p:cNvPr id="279" name="Google Shape;279;p44"/>
          <p:cNvCxnSpPr>
            <a:cxnSpLocks/>
            <a:stCxn id="273" idx="3"/>
            <a:endCxn id="274" idx="3"/>
          </p:cNvCxnSpPr>
          <p:nvPr/>
        </p:nvCxnSpPr>
        <p:spPr>
          <a:xfrm flipH="1">
            <a:off x="7111433" y="2137453"/>
            <a:ext cx="297650" cy="1406367"/>
          </a:xfrm>
          <a:prstGeom prst="curvedConnector3">
            <a:avLst>
              <a:gd name="adj1" fmla="val -76802"/>
            </a:avLst>
          </a:prstGeom>
          <a:noFill/>
          <a:ln w="9525" cap="flat" cmpd="sng">
            <a:solidFill>
              <a:schemeClr val="dk1"/>
            </a:solidFill>
            <a:prstDash val="dash"/>
            <a:round/>
            <a:headEnd type="none" w="med" len="med"/>
            <a:tailEnd type="none" w="med" len="med"/>
          </a:ln>
        </p:spPr>
      </p:cxnSp>
      <p:cxnSp>
        <p:nvCxnSpPr>
          <p:cNvPr id="281" name="Google Shape;281;p44"/>
          <p:cNvCxnSpPr>
            <a:cxnSpLocks/>
            <a:stCxn id="274" idx="1"/>
            <a:endCxn id="278" idx="0"/>
          </p:cNvCxnSpPr>
          <p:nvPr/>
        </p:nvCxnSpPr>
        <p:spPr>
          <a:xfrm rot="10800000" flipV="1">
            <a:off x="2309689" y="3543819"/>
            <a:ext cx="1831145" cy="593527"/>
          </a:xfrm>
          <a:prstGeom prst="curvedConnector2">
            <a:avLst/>
          </a:prstGeom>
          <a:noFill/>
          <a:ln w="9525" cap="flat" cmpd="sng">
            <a:solidFill>
              <a:schemeClr val="dk1"/>
            </a:solidFill>
            <a:prstDash val="dash"/>
            <a:round/>
            <a:headEnd type="none" w="med" len="med"/>
            <a:tailEnd type="none" w="med" len="med"/>
          </a:ln>
        </p:spPr>
      </p:cxnSp>
      <p:pic>
        <p:nvPicPr>
          <p:cNvPr id="33" name="Google Shape;530;p82">
            <a:extLst>
              <a:ext uri="{FF2B5EF4-FFF2-40B4-BE49-F238E27FC236}">
                <a16:creationId xmlns:a16="http://schemas.microsoft.com/office/drawing/2014/main" id="{CCDE05CC-2BC0-2242-878F-9266DBB0C310}"/>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820139" y="1283227"/>
            <a:ext cx="180002" cy="180000"/>
          </a:xfrm>
          <a:prstGeom prst="rect">
            <a:avLst/>
          </a:prstGeom>
          <a:noFill/>
          <a:ln>
            <a:noFill/>
          </a:ln>
        </p:spPr>
      </p:pic>
      <p:sp>
        <p:nvSpPr>
          <p:cNvPr id="34" name="TextBox 33">
            <a:extLst>
              <a:ext uri="{FF2B5EF4-FFF2-40B4-BE49-F238E27FC236}">
                <a16:creationId xmlns:a16="http://schemas.microsoft.com/office/drawing/2014/main" id="{ECD39ED7-986F-C44F-AB9B-9B7D2D7A7297}"/>
              </a:ext>
            </a:extLst>
          </p:cNvPr>
          <p:cNvSpPr txBox="1"/>
          <p:nvPr/>
        </p:nvSpPr>
        <p:spPr>
          <a:xfrm>
            <a:off x="8000141" y="1257005"/>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5" name="Google Shape;530;p82">
            <a:extLst>
              <a:ext uri="{FF2B5EF4-FFF2-40B4-BE49-F238E27FC236}">
                <a16:creationId xmlns:a16="http://schemas.microsoft.com/office/drawing/2014/main" id="{F8762030-AB6E-EA48-94AA-05667E56E0B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2646217" y="2464447"/>
            <a:ext cx="180002" cy="180000"/>
          </a:xfrm>
          <a:prstGeom prst="rect">
            <a:avLst/>
          </a:prstGeom>
          <a:noFill/>
          <a:ln>
            <a:noFill/>
          </a:ln>
        </p:spPr>
      </p:pic>
      <p:sp>
        <p:nvSpPr>
          <p:cNvPr id="36" name="TextBox 35">
            <a:extLst>
              <a:ext uri="{FF2B5EF4-FFF2-40B4-BE49-F238E27FC236}">
                <a16:creationId xmlns:a16="http://schemas.microsoft.com/office/drawing/2014/main" id="{1EE8DB15-D7EB-AF4A-AF42-E23E858A9200}"/>
              </a:ext>
            </a:extLst>
          </p:cNvPr>
          <p:cNvSpPr txBox="1"/>
          <p:nvPr/>
        </p:nvSpPr>
        <p:spPr>
          <a:xfrm>
            <a:off x="2826219" y="2438225"/>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7" name="Google Shape;530;p82">
            <a:extLst>
              <a:ext uri="{FF2B5EF4-FFF2-40B4-BE49-F238E27FC236}">
                <a16:creationId xmlns:a16="http://schemas.microsoft.com/office/drawing/2014/main" id="{9B0FF9F4-BD74-6D4A-84F0-EEE42E67D71B}"/>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2646217" y="2685179"/>
            <a:ext cx="180002" cy="180000"/>
          </a:xfrm>
          <a:prstGeom prst="rect">
            <a:avLst/>
          </a:prstGeom>
          <a:noFill/>
          <a:ln>
            <a:noFill/>
          </a:ln>
        </p:spPr>
      </p:pic>
      <p:sp>
        <p:nvSpPr>
          <p:cNvPr id="38" name="TextBox 37">
            <a:extLst>
              <a:ext uri="{FF2B5EF4-FFF2-40B4-BE49-F238E27FC236}">
                <a16:creationId xmlns:a16="http://schemas.microsoft.com/office/drawing/2014/main" id="{2B8E2FDB-CC58-2148-AEE8-60319C2CDB06}"/>
              </a:ext>
            </a:extLst>
          </p:cNvPr>
          <p:cNvSpPr txBox="1"/>
          <p:nvPr/>
        </p:nvSpPr>
        <p:spPr>
          <a:xfrm>
            <a:off x="2826219" y="2658957"/>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9" name="Google Shape;530;p82">
            <a:extLst>
              <a:ext uri="{FF2B5EF4-FFF2-40B4-BE49-F238E27FC236}">
                <a16:creationId xmlns:a16="http://schemas.microsoft.com/office/drawing/2014/main" id="{B93C8975-AB14-2B4C-ABCD-AAE0570C29DB}"/>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6571396" y="2468443"/>
            <a:ext cx="180002" cy="180000"/>
          </a:xfrm>
          <a:prstGeom prst="rect">
            <a:avLst/>
          </a:prstGeom>
          <a:noFill/>
          <a:ln>
            <a:noFill/>
          </a:ln>
        </p:spPr>
      </p:pic>
      <p:sp>
        <p:nvSpPr>
          <p:cNvPr id="40" name="TextBox 39">
            <a:extLst>
              <a:ext uri="{FF2B5EF4-FFF2-40B4-BE49-F238E27FC236}">
                <a16:creationId xmlns:a16="http://schemas.microsoft.com/office/drawing/2014/main" id="{E3C42D55-1755-C841-9C69-D39873572F99}"/>
              </a:ext>
            </a:extLst>
          </p:cNvPr>
          <p:cNvSpPr txBox="1"/>
          <p:nvPr/>
        </p:nvSpPr>
        <p:spPr>
          <a:xfrm>
            <a:off x="6751398" y="2442221"/>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rad="139700">
              <a:schemeClr val="accent1">
                <a:satMod val="175000"/>
                <a:alpha val="40000"/>
              </a:schemeClr>
            </a:glow>
          </a:effectLst>
        </p:spPr>
        <p:txBody>
          <a:bodyPr spcFirstLastPara="1" wrap="square" lIns="162000" tIns="91425" rIns="162000" bIns="91425" anchor="ctr" anchorCtr="0">
            <a:noAutofit/>
          </a:bodyPr>
          <a:lstStyle/>
          <a:p>
            <a:r>
              <a:rPr lang="ru" sz="1600" dirty="0">
                <a:solidFill>
                  <a:srgbClr val="1F1F1F"/>
                </a:solidFill>
                <a:latin typeface="Google Sans"/>
                <a:sym typeface="Roboto"/>
              </a:rPr>
              <a:t>Введение</a:t>
            </a:r>
            <a:endParaRPr sz="1600" dirty="0">
              <a:solidFill>
                <a:srgbClr val="1F1F1F"/>
              </a:solidFill>
              <a:latin typeface="Google Sans"/>
              <a:sym typeface="Roboto"/>
            </a:endParaRPr>
          </a:p>
          <a:p>
            <a:r>
              <a:rPr lang="ru" sz="1600" dirty="0">
                <a:solidFill>
                  <a:srgbClr val="1F1F1F"/>
                </a:solidFill>
                <a:latin typeface="Google Sans"/>
                <a:sym typeface="Roboto"/>
              </a:rPr>
              <a:t>в Reinforcement Learning</a:t>
            </a:r>
            <a:endParaRPr sz="1600" dirty="0">
              <a:solidFill>
                <a:srgbClr val="1F1F1F"/>
              </a:solidFill>
              <a:latin typeface="Google Sans"/>
              <a:sym typeface="Roboto"/>
            </a:endParaRP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rad="122479">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Знакомство с </a:t>
            </a:r>
            <a:r>
              <a:rPr lang="en-US" dirty="0">
                <a:solidFill>
                  <a:srgbClr val="1F1F1F"/>
                </a:solidFill>
                <a:latin typeface="Google Sans"/>
                <a:sym typeface="Roboto"/>
              </a:rPr>
              <a:t>Reinforcement Learning</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530018"/>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Ключевые понятия </a:t>
            </a:r>
            <a:r>
              <a:rPr lang="en-US" dirty="0">
                <a:solidFill>
                  <a:srgbClr val="1F1F1F"/>
                </a:solidFill>
                <a:latin typeface="Google Sans"/>
                <a:sym typeface="Roboto"/>
              </a:rPr>
              <a:t>RL: </a:t>
            </a:r>
            <a:r>
              <a:rPr lang="ru-RU" dirty="0">
                <a:solidFill>
                  <a:srgbClr val="1F1F1F"/>
                </a:solidFill>
                <a:latin typeface="Google Sans"/>
                <a:sym typeface="Roboto"/>
              </a:rPr>
              <a:t>агент, среда, награда, политика</a:t>
            </a:r>
            <a:br>
              <a:rPr lang="ru-RU" dirty="0">
                <a:solidFill>
                  <a:srgbClr val="1F1F1F"/>
                </a:solidFill>
                <a:latin typeface="Google Sans"/>
                <a:sym typeface="Roboto"/>
              </a:rPr>
            </a:br>
            <a:r>
              <a:rPr lang="ru-RU" dirty="0">
                <a:solidFill>
                  <a:srgbClr val="1F1F1F"/>
                </a:solidFill>
                <a:latin typeface="Google Sans"/>
                <a:sym typeface="Roboto"/>
              </a:rPr>
              <a:t>Построение модели среды и агента</a:t>
            </a: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08174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Основные алгоритмы </a:t>
            </a:r>
            <a:r>
              <a:rPr lang="en-US" dirty="0">
                <a:solidFill>
                  <a:srgbClr val="1F1F1F"/>
                </a:solidFill>
                <a:latin typeface="Google Sans"/>
                <a:sym typeface="Roboto"/>
              </a:rPr>
              <a:t>RL: Value based</a:t>
            </a:r>
            <a:endParaRPr dirty="0">
              <a:solidFill>
                <a:srgbClr val="1F1F1F"/>
              </a:solidFill>
              <a:latin typeface="Google Sans"/>
              <a:sym typeface="Roboto"/>
            </a:endParaRPr>
          </a:p>
        </p:txBody>
      </p:sp>
      <p:sp>
        <p:nvSpPr>
          <p:cNvPr id="17" name="Google Shape;271;p44">
            <a:extLst>
              <a:ext uri="{FF2B5EF4-FFF2-40B4-BE49-F238E27FC236}">
                <a16:creationId xmlns:a16="http://schemas.microsoft.com/office/drawing/2014/main" id="{93DB87C6-9A77-BE48-AFE8-9E6FD684BDEB}"/>
              </a:ext>
            </a:extLst>
          </p:cNvPr>
          <p:cNvSpPr/>
          <p:nvPr/>
        </p:nvSpPr>
        <p:spPr>
          <a:xfrm>
            <a:off x="2226713" y="360091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Основные алгоритмы </a:t>
            </a:r>
            <a:r>
              <a:rPr lang="en-US" dirty="0">
                <a:solidFill>
                  <a:srgbClr val="1F1F1F"/>
                </a:solidFill>
                <a:latin typeface="Google Sans"/>
                <a:sym typeface="Roboto"/>
              </a:rPr>
              <a:t>RL: Policy based</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cxnSpLocks/>
            <a:stCxn id="271" idx="2"/>
            <a:endCxn id="13" idx="1"/>
          </p:cNvCxnSpPr>
          <p:nvPr/>
        </p:nvCxnSpPr>
        <p:spPr>
          <a:xfrm rot="16200000" flipH="1">
            <a:off x="1515089" y="1975413"/>
            <a:ext cx="100331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218735" y="2271767"/>
            <a:ext cx="1596027"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7BABB97-37B4-2248-9138-F1BB4D6122DE}"/>
              </a:ext>
            </a:extLst>
          </p:cNvPr>
          <p:cNvCxnSpPr>
            <a:stCxn id="271" idx="2"/>
            <a:endCxn id="17" idx="1"/>
          </p:cNvCxnSpPr>
          <p:nvPr/>
        </p:nvCxnSpPr>
        <p:spPr>
          <a:xfrm rot="16200000" flipH="1">
            <a:off x="959150" y="2531352"/>
            <a:ext cx="2115197"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46" name="Google Shape;530;p82">
            <a:extLst>
              <a:ext uri="{FF2B5EF4-FFF2-40B4-BE49-F238E27FC236}">
                <a16:creationId xmlns:a16="http://schemas.microsoft.com/office/drawing/2014/main" id="{43F299C2-9666-D540-A69A-8BF402009BEF}"/>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218174" y="3636915"/>
            <a:ext cx="324002" cy="324000"/>
          </a:xfrm>
          <a:prstGeom prst="rect">
            <a:avLst/>
          </a:prstGeom>
          <a:noFill/>
          <a:ln>
            <a:noFill/>
          </a:ln>
        </p:spPr>
      </p:pic>
      <p:sp>
        <p:nvSpPr>
          <p:cNvPr id="47" name="TextBox 46">
            <a:extLst>
              <a:ext uri="{FF2B5EF4-FFF2-40B4-BE49-F238E27FC236}">
                <a16:creationId xmlns:a16="http://schemas.microsoft.com/office/drawing/2014/main" id="{B64000B9-CA8D-D74A-98B4-3BFBB2C52658}"/>
              </a:ext>
            </a:extLst>
          </p:cNvPr>
          <p:cNvSpPr txBox="1"/>
          <p:nvPr/>
        </p:nvSpPr>
        <p:spPr>
          <a:xfrm rot="20748746">
            <a:off x="7577328" y="3580821"/>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Tree>
    <p:extLst>
      <p:ext uri="{BB962C8B-B14F-4D97-AF65-F5344CB8AC3E}">
        <p14:creationId xmlns:p14="http://schemas.microsoft.com/office/powerpoint/2010/main" val="2416060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Deep Reinforcement Learning</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Введение в </a:t>
            </a:r>
            <a:r>
              <a:rPr lang="en-US" dirty="0">
                <a:solidFill>
                  <a:srgbClr val="1F1F1F"/>
                </a:solidFill>
                <a:latin typeface="Google Sans"/>
                <a:sym typeface="Roboto"/>
              </a:rPr>
              <a:t>Deep Reinforcement Learning</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Deep Q-Network (DQN) </a:t>
            </a:r>
            <a:r>
              <a:rPr lang="ru-RU" dirty="0">
                <a:solidFill>
                  <a:srgbClr val="1F1F1F"/>
                </a:solidFill>
                <a:latin typeface="Google Sans"/>
                <a:sym typeface="Roboto"/>
              </a:rPr>
              <a:t>алгоритм</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Policy Gradient (PG) </a:t>
            </a:r>
            <a:r>
              <a:rPr lang="ru-RU" dirty="0">
                <a:solidFill>
                  <a:srgbClr val="1F1F1F"/>
                </a:solidFill>
                <a:latin typeface="Google Sans"/>
                <a:sym typeface="Roboto"/>
              </a:rPr>
              <a:t>алгоритм</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Actor-Critic </a:t>
            </a:r>
            <a:r>
              <a:rPr lang="ru-RU" dirty="0">
                <a:solidFill>
                  <a:srgbClr val="1F1F1F"/>
                </a:solidFill>
                <a:latin typeface="Google Sans"/>
                <a:sym typeface="Roboto"/>
              </a:rPr>
              <a:t>алгоритм</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31" name="Google Shape;530;p82">
            <a:extLst>
              <a:ext uri="{FF2B5EF4-FFF2-40B4-BE49-F238E27FC236}">
                <a16:creationId xmlns:a16="http://schemas.microsoft.com/office/drawing/2014/main" id="{85C6D6D7-CE03-954D-80A0-524917F365D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75215" y="2453420"/>
            <a:ext cx="324002" cy="324000"/>
          </a:xfrm>
          <a:prstGeom prst="rect">
            <a:avLst/>
          </a:prstGeom>
          <a:noFill/>
          <a:ln>
            <a:noFill/>
          </a:ln>
        </p:spPr>
      </p:pic>
      <p:sp>
        <p:nvSpPr>
          <p:cNvPr id="32" name="TextBox 31">
            <a:extLst>
              <a:ext uri="{FF2B5EF4-FFF2-40B4-BE49-F238E27FC236}">
                <a16:creationId xmlns:a16="http://schemas.microsoft.com/office/drawing/2014/main" id="{1FDC4025-0516-C64C-B1CE-6EEB38C1DB07}"/>
              </a:ext>
            </a:extLst>
          </p:cNvPr>
          <p:cNvSpPr txBox="1"/>
          <p:nvPr/>
        </p:nvSpPr>
        <p:spPr>
          <a:xfrm rot="20748746">
            <a:off x="7534369" y="2397326"/>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pic>
        <p:nvPicPr>
          <p:cNvPr id="33" name="Google Shape;530;p82">
            <a:extLst>
              <a:ext uri="{FF2B5EF4-FFF2-40B4-BE49-F238E27FC236}">
                <a16:creationId xmlns:a16="http://schemas.microsoft.com/office/drawing/2014/main" id="{1E70FE6D-9707-554D-A77C-32B4E003302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86931" y="3516318"/>
            <a:ext cx="324002" cy="324000"/>
          </a:xfrm>
          <a:prstGeom prst="rect">
            <a:avLst/>
          </a:prstGeom>
          <a:noFill/>
          <a:ln>
            <a:noFill/>
          </a:ln>
        </p:spPr>
      </p:pic>
      <p:sp>
        <p:nvSpPr>
          <p:cNvPr id="34" name="TextBox 33">
            <a:extLst>
              <a:ext uri="{FF2B5EF4-FFF2-40B4-BE49-F238E27FC236}">
                <a16:creationId xmlns:a16="http://schemas.microsoft.com/office/drawing/2014/main" id="{E73F6CCE-3421-0F41-BADD-782C8BB884F8}"/>
              </a:ext>
            </a:extLst>
          </p:cNvPr>
          <p:cNvSpPr txBox="1"/>
          <p:nvPr/>
        </p:nvSpPr>
        <p:spPr>
          <a:xfrm rot="20748746">
            <a:off x="7546085" y="3460224"/>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
        <p:nvSpPr>
          <p:cNvPr id="25" name="Google Shape;271;p44">
            <a:extLst>
              <a:ext uri="{FF2B5EF4-FFF2-40B4-BE49-F238E27FC236}">
                <a16:creationId xmlns:a16="http://schemas.microsoft.com/office/drawing/2014/main" id="{6AAFEF18-6AF7-D742-BED8-1EE0FB9F9DFF}"/>
              </a:ext>
            </a:extLst>
          </p:cNvPr>
          <p:cNvSpPr/>
          <p:nvPr/>
        </p:nvSpPr>
        <p:spPr>
          <a:xfrm>
            <a:off x="2226712" y="401419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TRPO -&gt; PPO</a:t>
            </a:r>
            <a:endParaRPr lang="ru-RU" dirty="0">
              <a:solidFill>
                <a:srgbClr val="1F1F1F"/>
              </a:solidFill>
              <a:latin typeface="Google Sans"/>
              <a:sym typeface="Roboto"/>
            </a:endParaRPr>
          </a:p>
        </p:txBody>
      </p:sp>
      <p:sp>
        <p:nvSpPr>
          <p:cNvPr id="35" name="Google Shape;271;p44">
            <a:extLst>
              <a:ext uri="{FF2B5EF4-FFF2-40B4-BE49-F238E27FC236}">
                <a16:creationId xmlns:a16="http://schemas.microsoft.com/office/drawing/2014/main" id="{5155F389-DB3A-4A42-A2CE-75E4C4014960}"/>
              </a:ext>
            </a:extLst>
          </p:cNvPr>
          <p:cNvSpPr/>
          <p:nvPr/>
        </p:nvSpPr>
        <p:spPr>
          <a:xfrm>
            <a:off x="2226711" y="4540703"/>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DDPG -&gt; TD3 -&gt; LSTM-TD3</a:t>
            </a:r>
            <a:endParaRPr dirty="0">
              <a:solidFill>
                <a:srgbClr val="1F1F1F"/>
              </a:solidFill>
              <a:latin typeface="Google Sans"/>
              <a:sym typeface="Roboto"/>
            </a:endParaRPr>
          </a:p>
        </p:txBody>
      </p:sp>
      <p:cxnSp>
        <p:nvCxnSpPr>
          <p:cNvPr id="36" name="Elbow Connector 35">
            <a:extLst>
              <a:ext uri="{FF2B5EF4-FFF2-40B4-BE49-F238E27FC236}">
                <a16:creationId xmlns:a16="http://schemas.microsoft.com/office/drawing/2014/main" id="{87453B9F-3AC2-D04F-AE18-4F58FD4BFF65}"/>
              </a:ext>
            </a:extLst>
          </p:cNvPr>
          <p:cNvCxnSpPr>
            <a:cxnSpLocks/>
            <a:stCxn id="271" idx="2"/>
            <a:endCxn id="25" idx="1"/>
          </p:cNvCxnSpPr>
          <p:nvPr/>
        </p:nvCxnSpPr>
        <p:spPr>
          <a:xfrm rot="16200000" flipH="1">
            <a:off x="752510" y="2737993"/>
            <a:ext cx="2528477" cy="41992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DF34340-E2A6-A843-9603-9C8D637AE52D}"/>
              </a:ext>
            </a:extLst>
          </p:cNvPr>
          <p:cNvCxnSpPr>
            <a:cxnSpLocks/>
            <a:stCxn id="271" idx="2"/>
            <a:endCxn id="35" idx="1"/>
          </p:cNvCxnSpPr>
          <p:nvPr/>
        </p:nvCxnSpPr>
        <p:spPr>
          <a:xfrm rot="16200000" flipH="1">
            <a:off x="489255" y="3001247"/>
            <a:ext cx="3054984" cy="41992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4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Advanced Reinforcement Learning</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Обучение с использованием модели среды, часть 1</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Обучение с использованием модели среды, часть 2</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Иерархическое обучение с подкреплением</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err="1">
                <a:solidFill>
                  <a:srgbClr val="1F1F1F"/>
                </a:solidFill>
                <a:latin typeface="Google Sans"/>
                <a:sym typeface="Roboto"/>
              </a:rPr>
              <a:t>Многоагентное</a:t>
            </a:r>
            <a:r>
              <a:rPr lang="ru-RU" dirty="0">
                <a:solidFill>
                  <a:srgbClr val="1F1F1F"/>
                </a:solidFill>
                <a:latin typeface="Google Sans"/>
                <a:sym typeface="Roboto"/>
              </a:rPr>
              <a:t> обучение и кооперация агентов</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33" name="Google Shape;530;p82">
            <a:extLst>
              <a:ext uri="{FF2B5EF4-FFF2-40B4-BE49-F238E27FC236}">
                <a16:creationId xmlns:a16="http://schemas.microsoft.com/office/drawing/2014/main" id="{3F1CFE2F-28F6-854C-B875-84E1551E53BA}"/>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75215" y="2453420"/>
            <a:ext cx="324002" cy="324000"/>
          </a:xfrm>
          <a:prstGeom prst="rect">
            <a:avLst/>
          </a:prstGeom>
          <a:noFill/>
          <a:ln>
            <a:noFill/>
          </a:ln>
        </p:spPr>
      </p:pic>
      <p:sp>
        <p:nvSpPr>
          <p:cNvPr id="34" name="TextBox 33">
            <a:extLst>
              <a:ext uri="{FF2B5EF4-FFF2-40B4-BE49-F238E27FC236}">
                <a16:creationId xmlns:a16="http://schemas.microsoft.com/office/drawing/2014/main" id="{5AAA4539-F01D-3B46-8649-E7BCB5ED75D3}"/>
              </a:ext>
            </a:extLst>
          </p:cNvPr>
          <p:cNvSpPr txBox="1"/>
          <p:nvPr/>
        </p:nvSpPr>
        <p:spPr>
          <a:xfrm rot="20748746">
            <a:off x="7534369" y="2397326"/>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
        <p:nvSpPr>
          <p:cNvPr id="24" name="Google Shape;271;p44">
            <a:extLst>
              <a:ext uri="{FF2B5EF4-FFF2-40B4-BE49-F238E27FC236}">
                <a16:creationId xmlns:a16="http://schemas.microsoft.com/office/drawing/2014/main" id="{755F353F-0B1F-B440-BA17-EF3647C41A67}"/>
              </a:ext>
            </a:extLst>
          </p:cNvPr>
          <p:cNvSpPr/>
          <p:nvPr/>
        </p:nvSpPr>
        <p:spPr>
          <a:xfrm>
            <a:off x="2226713" y="401068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Выбор темы и организация проектной работы</a:t>
            </a:r>
            <a:endParaRPr dirty="0">
              <a:solidFill>
                <a:srgbClr val="1F1F1F"/>
              </a:solidFill>
              <a:latin typeface="Google Sans"/>
              <a:sym typeface="Roboto"/>
            </a:endParaRPr>
          </a:p>
        </p:txBody>
      </p:sp>
      <p:cxnSp>
        <p:nvCxnSpPr>
          <p:cNvPr id="30" name="Elbow Connector 29">
            <a:extLst>
              <a:ext uri="{FF2B5EF4-FFF2-40B4-BE49-F238E27FC236}">
                <a16:creationId xmlns:a16="http://schemas.microsoft.com/office/drawing/2014/main" id="{CC92A012-1145-1246-AD75-982BADB552EE}"/>
              </a:ext>
            </a:extLst>
          </p:cNvPr>
          <p:cNvCxnSpPr>
            <a:cxnSpLocks/>
            <a:stCxn id="271" idx="2"/>
            <a:endCxn id="24" idx="1"/>
          </p:cNvCxnSpPr>
          <p:nvPr/>
        </p:nvCxnSpPr>
        <p:spPr>
          <a:xfrm rot="16200000" flipH="1">
            <a:off x="754267" y="2736235"/>
            <a:ext cx="252496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381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Reinforcement Learning </a:t>
            </a:r>
            <a:r>
              <a:rPr lang="ru-RU" sz="1600" dirty="0">
                <a:solidFill>
                  <a:schemeClr val="dk1"/>
                </a:solidFill>
                <a:latin typeface="Roboto"/>
                <a:ea typeface="Roboto"/>
                <a:cs typeface="Roboto"/>
                <a:sym typeface="Roboto"/>
              </a:rPr>
              <a:t>в реальных задачах</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игровой индустрии</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робототехнике</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рекомендательных системах</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задаче кредитного </a:t>
            </a:r>
            <a:r>
              <a:rPr lang="ru-RU" dirty="0" err="1">
                <a:solidFill>
                  <a:srgbClr val="1F1F1F"/>
                </a:solidFill>
                <a:latin typeface="Google Sans"/>
                <a:sym typeface="Roboto"/>
              </a:rPr>
              <a:t>скоринга</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sp>
        <p:nvSpPr>
          <p:cNvPr id="21" name="Google Shape;271;p44">
            <a:extLst>
              <a:ext uri="{FF2B5EF4-FFF2-40B4-BE49-F238E27FC236}">
                <a16:creationId xmlns:a16="http://schemas.microsoft.com/office/drawing/2014/main" id="{E3F9BED0-D7E7-2341-8AE5-D7D3EAFD76DD}"/>
              </a:ext>
            </a:extLst>
          </p:cNvPr>
          <p:cNvSpPr/>
          <p:nvPr/>
        </p:nvSpPr>
        <p:spPr>
          <a:xfrm>
            <a:off x="2226713" y="4012092"/>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управлении финансовым портфелем</a:t>
            </a:r>
            <a:endParaRPr dirty="0">
              <a:solidFill>
                <a:srgbClr val="1F1F1F"/>
              </a:solidFill>
              <a:latin typeface="Google Sans"/>
              <a:sym typeface="Roboto"/>
            </a:endParaRPr>
          </a:p>
        </p:txBody>
      </p:sp>
      <p:cxnSp>
        <p:nvCxnSpPr>
          <p:cNvPr id="22" name="Elbow Connector 21">
            <a:extLst>
              <a:ext uri="{FF2B5EF4-FFF2-40B4-BE49-F238E27FC236}">
                <a16:creationId xmlns:a16="http://schemas.microsoft.com/office/drawing/2014/main" id="{AE35560F-9E10-534D-9CE5-B89267D68AC9}"/>
              </a:ext>
            </a:extLst>
          </p:cNvPr>
          <p:cNvCxnSpPr>
            <a:cxnSpLocks/>
            <a:stCxn id="271" idx="2"/>
            <a:endCxn id="21" idx="1"/>
          </p:cNvCxnSpPr>
          <p:nvPr/>
        </p:nvCxnSpPr>
        <p:spPr>
          <a:xfrm rot="16200000" flipH="1">
            <a:off x="753562" y="2736940"/>
            <a:ext cx="2526373"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622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ru-RU" sz="1600" dirty="0">
                <a:solidFill>
                  <a:schemeClr val="dk1"/>
                </a:solidFill>
                <a:latin typeface="Roboto"/>
                <a:ea typeface="Roboto"/>
                <a:cs typeface="Roboto"/>
                <a:sym typeface="Roboto"/>
              </a:rPr>
              <a:t>Проектная работа</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Консультация по проектам и домашним заданиям</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Предзащита</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3035751"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Защита проектных работ</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cxnSpLocks/>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extLst>
                  <a:ext uri="{0D108BD9-81ED-4DB2-BD59-A6C34878D82A}">
                    <a16:rowId xmlns:a16="http://schemas.microsoft.com/office/drawing/2014/main" val="97753204"/>
                  </a:ext>
                </a:extLst>
              </a:tr>
            </a:tbl>
          </a:graphicData>
        </a:graphic>
      </p:graphicFrame>
      <p:pic>
        <p:nvPicPr>
          <p:cNvPr id="4" name="Picture 3">
            <a:extLst>
              <a:ext uri="{FF2B5EF4-FFF2-40B4-BE49-F238E27FC236}">
                <a16:creationId xmlns:a16="http://schemas.microsoft.com/office/drawing/2014/main" id="{7D3A5F98-F024-0E46-989B-34E1B0491808}"/>
              </a:ext>
            </a:extLst>
          </p:cNvPr>
          <p:cNvPicPr>
            <a:picLocks noChangeAspect="1"/>
          </p:cNvPicPr>
          <p:nvPr/>
        </p:nvPicPr>
        <p:blipFill>
          <a:blip r:embed="rId3"/>
          <a:stretch>
            <a:fillRect/>
          </a:stretch>
        </p:blipFill>
        <p:spPr>
          <a:xfrm>
            <a:off x="5416464" y="2943932"/>
            <a:ext cx="2989203" cy="1992802"/>
          </a:xfrm>
          <a:prstGeom prst="rect">
            <a:avLst/>
          </a:prstGeom>
          <a:effectLst>
            <a:softEdge rad="0"/>
          </a:effectLst>
        </p:spPr>
      </p:pic>
    </p:spTree>
    <p:extLst>
      <p:ext uri="{BB962C8B-B14F-4D97-AF65-F5344CB8AC3E}">
        <p14:creationId xmlns:p14="http://schemas.microsoft.com/office/powerpoint/2010/main" val="62522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Результат от курса</a:t>
            </a:r>
            <a:endParaRPr/>
          </a:p>
        </p:txBody>
      </p:sp>
      <p:sp>
        <p:nvSpPr>
          <p:cNvPr id="287" name="Google Shape;287;p45"/>
          <p:cNvSpPr txBox="1">
            <a:spLocks noGrp="1"/>
          </p:cNvSpPr>
          <p:nvPr>
            <p:ph type="body" idx="1"/>
          </p:nvPr>
        </p:nvSpPr>
        <p:spPr>
          <a:xfrm>
            <a:off x="500550" y="1076131"/>
            <a:ext cx="7742400" cy="3736645"/>
          </a:xfrm>
          <a:prstGeom prst="rect">
            <a:avLst/>
          </a:prstGeom>
        </p:spPr>
        <p:txBody>
          <a:bodyPr spcFirstLastPara="1" wrap="square" lIns="91425" tIns="91425" rIns="91425" bIns="91425" anchor="t" anchorCtr="0">
            <a:normAutofit fontScale="85000" lnSpcReduction="20000"/>
          </a:bodyPr>
          <a:lstStyle/>
          <a:p>
            <a:pPr marL="457200" lvl="0" indent="-314960" algn="l" rtl="0">
              <a:spcBef>
                <a:spcPts val="300"/>
              </a:spcBef>
              <a:spcAft>
                <a:spcPts val="0"/>
              </a:spcAft>
              <a:buSzPct val="100000"/>
              <a:buAutoNum type="arabicParenR"/>
            </a:pPr>
            <a:r>
              <a:rPr lang="ru" sz="1800" b="1" dirty="0"/>
              <a:t>Что получите от курса</a:t>
            </a:r>
            <a:endParaRPr sz="1800" b="1" dirty="0"/>
          </a:p>
          <a:p>
            <a:pPr marL="914400" lvl="1" indent="-314960" algn="l" rtl="0">
              <a:spcBef>
                <a:spcPts val="0"/>
              </a:spcBef>
              <a:spcAft>
                <a:spcPts val="600"/>
              </a:spcAft>
              <a:buSzPct val="100000"/>
              <a:buAutoNum type="alphaLcParenR"/>
            </a:pPr>
            <a:r>
              <a:rPr lang="ru" sz="1600" dirty="0"/>
              <a:t>познакомитесь с новой областью машинного обучения</a:t>
            </a:r>
            <a:endParaRPr sz="1600" dirty="0"/>
          </a:p>
          <a:p>
            <a:pPr lvl="2" indent="-314960">
              <a:spcBef>
                <a:spcPts val="0"/>
              </a:spcBef>
              <a:spcAft>
                <a:spcPts val="600"/>
              </a:spcAft>
              <a:buSzPct val="100000"/>
              <a:buFont typeface="Arial" panose="020B0604020202020204" pitchFamily="34" charset="0"/>
              <a:buChar char="•"/>
            </a:pPr>
            <a:r>
              <a:rPr lang="ru" sz="1400" dirty="0">
                <a:solidFill>
                  <a:schemeClr val="tx1"/>
                </a:solidFill>
              </a:rPr>
              <a:t>научитесь разрабатывать решения на базе Reinforcement Learning</a:t>
            </a:r>
            <a:endParaRPr sz="1400" dirty="0">
              <a:solidFill>
                <a:schemeClr val="tx1"/>
              </a:solidFill>
            </a:endParaRPr>
          </a:p>
          <a:p>
            <a:pPr lvl="2" indent="-314960">
              <a:spcBef>
                <a:spcPts val="0"/>
              </a:spcBef>
              <a:spcAft>
                <a:spcPts val="600"/>
              </a:spcAft>
              <a:buSzPct val="100000"/>
              <a:buFont typeface="Arial" panose="020B0604020202020204" pitchFamily="34" charset="0"/>
              <a:buChar char="•"/>
            </a:pPr>
            <a:r>
              <a:rPr lang="ru" sz="1400" dirty="0">
                <a:solidFill>
                  <a:schemeClr val="tx1"/>
                </a:solidFill>
              </a:rPr>
              <a:t>изучите ключевые особенности и основные алгоритмы Reinforcement Learning</a:t>
            </a:r>
          </a:p>
          <a:p>
            <a:pPr lvl="1" indent="-314960">
              <a:spcBef>
                <a:spcPts val="0"/>
              </a:spcBef>
              <a:spcAft>
                <a:spcPts val="600"/>
              </a:spcAft>
              <a:buSzPct val="100000"/>
              <a:buAutoNum type="alphaLcParenR"/>
            </a:pPr>
            <a:r>
              <a:rPr lang="ru-RU" sz="1600" dirty="0"/>
              <a:t>Познакомитесь с коллегами и возможно </a:t>
            </a:r>
            <a:r>
              <a:rPr lang="ru-RU" sz="1600" b="1" i="1" dirty="0"/>
              <a:t>создадите группу </a:t>
            </a:r>
            <a:r>
              <a:rPr lang="ru-RU" sz="1600" dirty="0"/>
              <a:t>для собственного пет-проекта</a:t>
            </a:r>
            <a:endParaRPr sz="1600" dirty="0"/>
          </a:p>
          <a:p>
            <a:pPr marL="457200" lvl="0" indent="-314960" algn="l" rtl="0">
              <a:spcBef>
                <a:spcPts val="300"/>
              </a:spcBef>
              <a:spcAft>
                <a:spcPts val="0"/>
              </a:spcAft>
              <a:buSzPct val="100000"/>
              <a:buAutoNum type="arabicParenR"/>
            </a:pPr>
            <a:endParaRPr lang="en-US" sz="1600" b="1" dirty="0"/>
          </a:p>
          <a:p>
            <a:pPr marL="457200" lvl="0" indent="-314960" algn="l" rtl="0">
              <a:spcBef>
                <a:spcPts val="300"/>
              </a:spcBef>
              <a:spcAft>
                <a:spcPts val="0"/>
              </a:spcAft>
              <a:buSzPct val="100000"/>
              <a:buAutoNum type="arabicParenR"/>
            </a:pPr>
            <a:r>
              <a:rPr lang="ru" sz="1800" b="1" dirty="0"/>
              <a:t>За время курса</a:t>
            </a:r>
            <a:endParaRPr sz="1800" b="1" dirty="0"/>
          </a:p>
          <a:p>
            <a:pPr marL="914400" lvl="1" indent="-314960" algn="l" rtl="0">
              <a:spcBef>
                <a:spcPts val="0"/>
              </a:spcBef>
              <a:spcAft>
                <a:spcPts val="600"/>
              </a:spcAft>
              <a:buSzPct val="100000"/>
              <a:buAutoNum type="alphaLcParenR"/>
            </a:pPr>
            <a:r>
              <a:rPr lang="ru" sz="1600" dirty="0"/>
              <a:t>Напишете простую библиотеку с основными алгоритмами</a:t>
            </a:r>
          </a:p>
          <a:p>
            <a:pPr lvl="2" indent="-314960">
              <a:spcBef>
                <a:spcPts val="0"/>
              </a:spcBef>
              <a:spcAft>
                <a:spcPts val="600"/>
              </a:spcAft>
              <a:buSzPct val="100000"/>
              <a:buFont typeface="Arial" panose="020B0604020202020204" pitchFamily="34" charset="0"/>
              <a:buChar char="•"/>
            </a:pPr>
            <a:r>
              <a:rPr lang="ru" sz="1400" dirty="0">
                <a:solidFill>
                  <a:schemeClr val="tx1"/>
                </a:solidFill>
              </a:rPr>
              <a:t>Value-based алгоритм для решения задачи в дискретной среде</a:t>
            </a:r>
            <a:endParaRPr sz="1400" dirty="0">
              <a:solidFill>
                <a:schemeClr val="tx1"/>
              </a:solidFill>
            </a:endParaRPr>
          </a:p>
          <a:p>
            <a:pPr lvl="2" indent="-314960">
              <a:spcBef>
                <a:spcPts val="0"/>
              </a:spcBef>
              <a:spcAft>
                <a:spcPts val="600"/>
              </a:spcAft>
              <a:buSzPct val="100000"/>
              <a:buFont typeface="Arial" panose="020B0604020202020204" pitchFamily="34" charset="0"/>
              <a:buChar char="•"/>
            </a:pPr>
            <a:r>
              <a:rPr lang="ru" sz="1400" dirty="0">
                <a:solidFill>
                  <a:schemeClr val="tx1"/>
                </a:solidFill>
              </a:rPr>
              <a:t>Policy-based алгоритм для решения задач с бесконечной областью действий</a:t>
            </a:r>
            <a:endParaRPr sz="1400" dirty="0">
              <a:solidFill>
                <a:schemeClr val="tx1"/>
              </a:solidFill>
            </a:endParaRPr>
          </a:p>
          <a:p>
            <a:pPr lvl="2" indent="-314960">
              <a:spcBef>
                <a:spcPts val="0"/>
              </a:spcBef>
              <a:spcAft>
                <a:spcPts val="600"/>
              </a:spcAft>
              <a:buSzPct val="100000"/>
              <a:buFont typeface="Arial" panose="020B0604020202020204" pitchFamily="34" charset="0"/>
              <a:buChar char="•"/>
            </a:pPr>
            <a:r>
              <a:rPr lang="ru" sz="1400" dirty="0">
                <a:solidFill>
                  <a:schemeClr val="tx1"/>
                </a:solidFill>
              </a:rPr>
              <a:t>Мультиагентную систему</a:t>
            </a:r>
            <a:endParaRPr sz="1400" dirty="0">
              <a:solidFill>
                <a:schemeClr val="tx1"/>
              </a:solidFill>
            </a:endParaRPr>
          </a:p>
          <a:p>
            <a:pPr marL="914400" lvl="1" indent="-314960" algn="l" rtl="0">
              <a:spcBef>
                <a:spcPts val="0"/>
              </a:spcBef>
              <a:spcAft>
                <a:spcPts val="600"/>
              </a:spcAft>
              <a:buSzPct val="100000"/>
              <a:buAutoNum type="alphaLcParenR"/>
            </a:pPr>
            <a:r>
              <a:rPr lang="ru" sz="1600" dirty="0"/>
              <a:t>Создадите финальный проект лично или коллективно с одногрупниками</a:t>
            </a:r>
            <a:endParaRPr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3"/>
          <p:cNvSpPr txBox="1">
            <a:spLocks noGrp="1"/>
          </p:cNvSpPr>
          <p:nvPr>
            <p:ph type="title"/>
          </p:nvPr>
        </p:nvSpPr>
        <p:spPr>
          <a:xfrm>
            <a:off x="1635875" y="772125"/>
            <a:ext cx="7935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2100"/>
              <a:t>Проверить, идет ли запись</a:t>
            </a:r>
            <a:endParaRPr sz="2100"/>
          </a:p>
        </p:txBody>
      </p:sp>
      <p:sp>
        <p:nvSpPr>
          <p:cNvPr id="140" name="Google Shape;140;p33"/>
          <p:cNvSpPr txBox="1">
            <a:spLocks noGrp="1"/>
          </p:cNvSpPr>
          <p:nvPr>
            <p:ph type="title"/>
          </p:nvPr>
        </p:nvSpPr>
        <p:spPr>
          <a:xfrm>
            <a:off x="766725" y="1805199"/>
            <a:ext cx="7935300" cy="12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000"/>
              <a:t>Меня хорошо видно</a:t>
            </a:r>
            <a:endParaRPr sz="4000"/>
          </a:p>
          <a:p>
            <a:pPr marL="0" lvl="0" indent="0" algn="l" rtl="0">
              <a:spcBef>
                <a:spcPts val="0"/>
              </a:spcBef>
              <a:spcAft>
                <a:spcPts val="0"/>
              </a:spcAft>
              <a:buNone/>
            </a:pPr>
            <a:r>
              <a:rPr lang="ru" sz="4000"/>
              <a:t>&amp;&amp; слышно?</a:t>
            </a:r>
            <a:endParaRPr sz="4000"/>
          </a:p>
        </p:txBody>
      </p:sp>
      <p:pic>
        <p:nvPicPr>
          <p:cNvPr id="141" name="Google Shape;141;p33"/>
          <p:cNvPicPr preferRelativeResize="0"/>
          <p:nvPr/>
        </p:nvPicPr>
        <p:blipFill rotWithShape="1">
          <a:blip r:embed="rId3">
            <a:alphaModFix/>
          </a:blip>
          <a:srcRect/>
          <a:stretch/>
        </p:blipFill>
        <p:spPr>
          <a:xfrm>
            <a:off x="857275" y="3516281"/>
            <a:ext cx="526796" cy="526800"/>
          </a:xfrm>
          <a:prstGeom prst="rect">
            <a:avLst/>
          </a:prstGeom>
          <a:noFill/>
          <a:ln>
            <a:noFill/>
          </a:ln>
        </p:spPr>
      </p:pic>
      <p:pic>
        <p:nvPicPr>
          <p:cNvPr id="142" name="Google Shape;142;p33"/>
          <p:cNvPicPr preferRelativeResize="0"/>
          <p:nvPr/>
        </p:nvPicPr>
        <p:blipFill rotWithShape="1">
          <a:blip r:embed="rId4">
            <a:alphaModFix/>
          </a:blip>
          <a:srcRect/>
          <a:stretch/>
        </p:blipFill>
        <p:spPr>
          <a:xfrm>
            <a:off x="1584856" y="3516281"/>
            <a:ext cx="526796" cy="526800"/>
          </a:xfrm>
          <a:prstGeom prst="rect">
            <a:avLst/>
          </a:prstGeom>
          <a:noFill/>
          <a:ln>
            <a:noFill/>
          </a:ln>
        </p:spPr>
      </p:pic>
      <p:pic>
        <p:nvPicPr>
          <p:cNvPr id="143" name="Google Shape;143;p33"/>
          <p:cNvPicPr preferRelativeResize="0"/>
          <p:nvPr/>
        </p:nvPicPr>
        <p:blipFill rotWithShape="1">
          <a:blip r:embed="rId5">
            <a:alphaModFix/>
          </a:blip>
          <a:srcRect l="99" r="99"/>
          <a:stretch/>
        </p:blipFill>
        <p:spPr>
          <a:xfrm>
            <a:off x="880825" y="1032408"/>
            <a:ext cx="642317" cy="32115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Как будем учиться?</a:t>
            </a:r>
            <a:endParaRPr/>
          </a:p>
        </p:txBody>
      </p:sp>
      <p:sp>
        <p:nvSpPr>
          <p:cNvPr id="294" name="Google Shape;294;p46"/>
          <p:cNvSpPr txBox="1"/>
          <p:nvPr/>
        </p:nvSpPr>
        <p:spPr>
          <a:xfrm>
            <a:off x="473250" y="1823599"/>
            <a:ext cx="2526300" cy="198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b="1" dirty="0">
                <a:solidFill>
                  <a:schemeClr val="dk1"/>
                </a:solidFill>
                <a:latin typeface="Roboto"/>
                <a:ea typeface="Roboto"/>
                <a:cs typeface="Roboto"/>
                <a:sym typeface="Roboto"/>
              </a:rPr>
              <a:t>Вебинары</a:t>
            </a:r>
            <a:endParaRPr sz="1300" b="1" dirty="0">
              <a:solidFill>
                <a:schemeClr val="dk1"/>
              </a:solidFill>
              <a:latin typeface="Roboto"/>
              <a:ea typeface="Roboto"/>
              <a:cs typeface="Roboto"/>
              <a:sym typeface="Roboto"/>
            </a:endParaRPr>
          </a:p>
          <a:p>
            <a:pPr marL="0" lvl="0" indent="0" algn="l" rtl="0">
              <a:spcBef>
                <a:spcPts val="0"/>
              </a:spcBef>
              <a:spcAft>
                <a:spcPts val="0"/>
              </a:spcAft>
              <a:buNone/>
            </a:pPr>
            <a:endParaRPr sz="1300" b="1" dirty="0">
              <a:solidFill>
                <a:srgbClr val="013D85"/>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b="1" dirty="0">
                <a:solidFill>
                  <a:schemeClr val="dk1"/>
                </a:solidFill>
                <a:latin typeface="Roboto"/>
                <a:ea typeface="Roboto"/>
                <a:cs typeface="Roboto"/>
                <a:sym typeface="Roboto"/>
              </a:rPr>
              <a:t>Вторник, </a:t>
            </a:r>
            <a:r>
              <a:rPr lang="ru-RU" sz="1300" b="1" dirty="0">
                <a:solidFill>
                  <a:schemeClr val="dk1"/>
                </a:solidFill>
                <a:latin typeface="Roboto"/>
                <a:ea typeface="Roboto"/>
                <a:cs typeface="Roboto"/>
                <a:sym typeface="Roboto"/>
              </a:rPr>
              <a:t>пятница</a:t>
            </a:r>
            <a:r>
              <a:rPr lang="ru" sz="1300" b="1" dirty="0">
                <a:solidFill>
                  <a:schemeClr val="dk1"/>
                </a:solidFill>
                <a:latin typeface="Roboto"/>
                <a:ea typeface="Roboto"/>
                <a:cs typeface="Roboto"/>
                <a:sym typeface="Roboto"/>
              </a:rPr>
              <a:t>, 20:00.</a:t>
            </a:r>
            <a:endParaRPr sz="1300" b="1" dirty="0">
              <a:latin typeface="Roboto"/>
              <a:ea typeface="Roboto"/>
              <a:cs typeface="Roboto"/>
              <a:sym typeface="Roboto"/>
            </a:endParaRPr>
          </a:p>
          <a:p>
            <a:pPr marL="0" lvl="0" indent="0" algn="l" rtl="0">
              <a:spcBef>
                <a:spcPts val="0"/>
              </a:spcBef>
              <a:spcAft>
                <a:spcPts val="0"/>
              </a:spcAft>
              <a:buNone/>
            </a:pPr>
            <a:r>
              <a:rPr lang="ru" sz="1300" dirty="0">
                <a:latin typeface="Roboto"/>
                <a:ea typeface="Roboto"/>
                <a:cs typeface="Roboto"/>
                <a:sym typeface="Roboto"/>
              </a:rPr>
              <a:t>(запись и материалы</a:t>
            </a:r>
            <a:endParaRPr sz="1300" dirty="0">
              <a:latin typeface="Roboto"/>
              <a:ea typeface="Roboto"/>
              <a:cs typeface="Roboto"/>
              <a:sym typeface="Roboto"/>
            </a:endParaRPr>
          </a:p>
          <a:p>
            <a:pPr marL="0" lvl="0" indent="0" algn="l" rtl="0">
              <a:spcBef>
                <a:spcPts val="0"/>
              </a:spcBef>
              <a:spcAft>
                <a:spcPts val="0"/>
              </a:spcAft>
              <a:buNone/>
            </a:pPr>
            <a:r>
              <a:rPr lang="ru" sz="1300" dirty="0">
                <a:latin typeface="Roboto"/>
                <a:ea typeface="Roboto"/>
                <a:cs typeface="Roboto"/>
                <a:sym typeface="Roboto"/>
              </a:rPr>
              <a:t>выкладывают, как правило,</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на следующий день после</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вебинара)</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dirty="0">
              <a:latin typeface="Roboto"/>
              <a:ea typeface="Roboto"/>
              <a:cs typeface="Roboto"/>
              <a:sym typeface="Roboto"/>
            </a:endParaRPr>
          </a:p>
          <a:p>
            <a:pPr marL="0" lvl="0" indent="0" algn="l" rtl="0">
              <a:spcBef>
                <a:spcPts val="0"/>
              </a:spcBef>
              <a:spcAft>
                <a:spcPts val="0"/>
              </a:spcAft>
              <a:buNone/>
            </a:pPr>
            <a:endParaRPr sz="1300" dirty="0">
              <a:latin typeface="Roboto"/>
              <a:ea typeface="Roboto"/>
              <a:cs typeface="Roboto"/>
              <a:sym typeface="Roboto"/>
            </a:endParaRPr>
          </a:p>
        </p:txBody>
      </p:sp>
      <p:sp>
        <p:nvSpPr>
          <p:cNvPr id="295" name="Google Shape;295;p46"/>
          <p:cNvSpPr txBox="1"/>
          <p:nvPr/>
        </p:nvSpPr>
        <p:spPr>
          <a:xfrm>
            <a:off x="3456338" y="2528549"/>
            <a:ext cx="2138100" cy="198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b="1" dirty="0">
                <a:solidFill>
                  <a:schemeClr val="dk1"/>
                </a:solidFill>
                <a:latin typeface="Roboto"/>
                <a:ea typeface="Roboto"/>
                <a:cs typeface="Roboto"/>
                <a:sym typeface="Roboto"/>
              </a:rPr>
              <a:t>Домашние задания</a:t>
            </a:r>
            <a:endParaRPr sz="1300" b="1" dirty="0">
              <a:solidFill>
                <a:schemeClr val="dk1"/>
              </a:solidFill>
              <a:latin typeface="Roboto"/>
              <a:ea typeface="Roboto"/>
              <a:cs typeface="Roboto"/>
              <a:sym typeface="Roboto"/>
            </a:endParaRPr>
          </a:p>
          <a:p>
            <a:pPr marL="0" lvl="0" indent="0" algn="l" rtl="0">
              <a:spcBef>
                <a:spcPts val="0"/>
              </a:spcBef>
              <a:spcAft>
                <a:spcPts val="0"/>
              </a:spcAft>
              <a:buNone/>
            </a:pPr>
            <a:endParaRPr sz="1300" dirty="0">
              <a:latin typeface="Roboto"/>
              <a:ea typeface="Roboto"/>
              <a:cs typeface="Roboto"/>
              <a:sym typeface="Roboto"/>
            </a:endParaRPr>
          </a:p>
          <a:p>
            <a:pPr marL="0" lvl="0" indent="0" algn="l" rtl="0">
              <a:spcBef>
                <a:spcPts val="0"/>
              </a:spcBef>
              <a:spcAft>
                <a:spcPts val="0"/>
              </a:spcAft>
              <a:buNone/>
            </a:pPr>
            <a:r>
              <a:rPr lang="ru" sz="1300" b="1" dirty="0">
                <a:latin typeface="Roboto"/>
                <a:ea typeface="Roboto"/>
                <a:cs typeface="Roboto"/>
                <a:sym typeface="Roboto"/>
              </a:rPr>
              <a:t>1 дз в неделю.</a:t>
            </a:r>
            <a:endParaRPr sz="1300" b="1"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Дедлайна нет, кроме окончания курса :)</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Типовой срок проверки:</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2-3 дня </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dirty="0">
              <a:latin typeface="Roboto"/>
              <a:ea typeface="Roboto"/>
              <a:cs typeface="Roboto"/>
              <a:sym typeface="Roboto"/>
            </a:endParaRPr>
          </a:p>
          <a:p>
            <a:pPr marL="0" lvl="0" indent="0" algn="l" rtl="0">
              <a:spcBef>
                <a:spcPts val="0"/>
              </a:spcBef>
              <a:spcAft>
                <a:spcPts val="0"/>
              </a:spcAft>
              <a:buNone/>
            </a:pPr>
            <a:endParaRPr sz="1300" dirty="0">
              <a:latin typeface="Roboto"/>
              <a:ea typeface="Roboto"/>
              <a:cs typeface="Roboto"/>
              <a:sym typeface="Roboto"/>
            </a:endParaRPr>
          </a:p>
        </p:txBody>
      </p:sp>
      <p:sp>
        <p:nvSpPr>
          <p:cNvPr id="296" name="Google Shape;296;p46"/>
          <p:cNvSpPr txBox="1"/>
          <p:nvPr/>
        </p:nvSpPr>
        <p:spPr>
          <a:xfrm>
            <a:off x="6330300" y="3427376"/>
            <a:ext cx="24300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b="1" dirty="0">
                <a:solidFill>
                  <a:schemeClr val="dk1"/>
                </a:solidFill>
                <a:latin typeface="Roboto"/>
                <a:ea typeface="Roboto"/>
                <a:cs typeface="Roboto"/>
                <a:sym typeface="Roboto"/>
              </a:rPr>
              <a:t>Чат в телеграм</a:t>
            </a:r>
            <a:endParaRPr sz="1300" b="1" dirty="0">
              <a:solidFill>
                <a:schemeClr val="dk1"/>
              </a:solidFill>
              <a:latin typeface="Roboto"/>
              <a:ea typeface="Roboto"/>
              <a:cs typeface="Roboto"/>
              <a:sym typeface="Roboto"/>
            </a:endParaRPr>
          </a:p>
          <a:p>
            <a:pPr marL="0" lvl="0" indent="0" algn="l" rtl="0">
              <a:spcBef>
                <a:spcPts val="0"/>
              </a:spcBef>
              <a:spcAft>
                <a:spcPts val="0"/>
              </a:spcAft>
              <a:buNone/>
            </a:pP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b="1" dirty="0">
                <a:latin typeface="Roboto"/>
                <a:ea typeface="Roboto"/>
                <a:cs typeface="Roboto"/>
                <a:sym typeface="Roboto"/>
              </a:rPr>
              <a:t>Задавайте вопросы</a:t>
            </a:r>
            <a:r>
              <a:rPr lang="ru" sz="1300" dirty="0">
                <a:latin typeface="Roboto"/>
                <a:ea typeface="Roboto"/>
                <a:cs typeface="Roboto"/>
                <a:sym typeface="Roboto"/>
              </a:rPr>
              <a:t>, обменивайтесь инсайтами. </a:t>
            </a:r>
            <a:endParaRPr sz="1300" dirty="0">
              <a:latin typeface="Roboto"/>
              <a:ea typeface="Roboto"/>
              <a:cs typeface="Roboto"/>
              <a:sym typeface="Roboto"/>
            </a:endParaRPr>
          </a:p>
          <a:p>
            <a:pPr marL="0" lvl="0" indent="0" algn="l" rtl="0">
              <a:spcBef>
                <a:spcPts val="0"/>
              </a:spcBef>
              <a:spcAft>
                <a:spcPts val="0"/>
              </a:spcAft>
              <a:buNone/>
            </a:pPr>
            <a:r>
              <a:rPr lang="ru" sz="1300" dirty="0">
                <a:latin typeface="Roboto"/>
                <a:ea typeface="Roboto"/>
                <a:cs typeface="Roboto"/>
                <a:sym typeface="Roboto"/>
              </a:rPr>
              <a:t>Наш чат – это </a:t>
            </a:r>
            <a:br>
              <a:rPr lang="ru" sz="1300" dirty="0">
                <a:latin typeface="Roboto"/>
                <a:ea typeface="Roboto"/>
                <a:cs typeface="Roboto"/>
                <a:sym typeface="Roboto"/>
              </a:rPr>
            </a:br>
            <a:r>
              <a:rPr lang="ru" sz="1300" dirty="0">
                <a:solidFill>
                  <a:schemeClr val="dk1"/>
                </a:solidFill>
                <a:latin typeface="Roboto"/>
                <a:ea typeface="Roboto"/>
                <a:cs typeface="Roboto"/>
                <a:sym typeface="Roboto"/>
              </a:rPr>
              <a:t>#</a:t>
            </a:r>
            <a:r>
              <a:rPr lang="ru" sz="1300" b="1" dirty="0">
                <a:solidFill>
                  <a:schemeClr val="dk1"/>
                </a:solidFill>
                <a:latin typeface="Roboto"/>
                <a:ea typeface="Roboto"/>
                <a:cs typeface="Roboto"/>
                <a:sym typeface="Roboto"/>
              </a:rPr>
              <a:t>OTUS RL-202</a:t>
            </a:r>
            <a:r>
              <a:rPr lang="en-US" sz="1300" b="1" dirty="0">
                <a:solidFill>
                  <a:schemeClr val="dk1"/>
                </a:solidFill>
                <a:latin typeface="Roboto"/>
                <a:ea typeface="Roboto"/>
                <a:cs typeface="Roboto"/>
                <a:sym typeface="Roboto"/>
              </a:rPr>
              <a:t>4</a:t>
            </a:r>
            <a:r>
              <a:rPr lang="ru" sz="1300" b="1" dirty="0">
                <a:solidFill>
                  <a:schemeClr val="dk1"/>
                </a:solidFill>
                <a:latin typeface="Roboto"/>
                <a:ea typeface="Roboto"/>
                <a:cs typeface="Roboto"/>
                <a:sym typeface="Roboto"/>
              </a:rPr>
              <a:t>-</a:t>
            </a:r>
            <a:r>
              <a:rPr lang="en-US" sz="1300" b="1" dirty="0">
                <a:solidFill>
                  <a:schemeClr val="dk1"/>
                </a:solidFill>
                <a:latin typeface="Roboto"/>
                <a:ea typeface="Roboto"/>
                <a:cs typeface="Roboto"/>
                <a:sym typeface="Roboto"/>
              </a:rPr>
              <a:t>06</a:t>
            </a:r>
            <a:endParaRPr sz="1300" b="1" dirty="0">
              <a:latin typeface="Roboto"/>
              <a:ea typeface="Roboto"/>
              <a:cs typeface="Roboto"/>
              <a:sym typeface="Roboto"/>
            </a:endParaRPr>
          </a:p>
        </p:txBody>
      </p:sp>
      <p:pic>
        <p:nvPicPr>
          <p:cNvPr id="297" name="Google Shape;297;p46"/>
          <p:cNvPicPr preferRelativeResize="0"/>
          <p:nvPr/>
        </p:nvPicPr>
        <p:blipFill rotWithShape="1">
          <a:blip r:embed="rId3">
            <a:alphaModFix/>
          </a:blip>
          <a:srcRect/>
          <a:stretch/>
        </p:blipFill>
        <p:spPr>
          <a:xfrm>
            <a:off x="3560462" y="1823599"/>
            <a:ext cx="615971" cy="615950"/>
          </a:xfrm>
          <a:prstGeom prst="rect">
            <a:avLst/>
          </a:prstGeom>
          <a:noFill/>
          <a:ln>
            <a:noFill/>
          </a:ln>
        </p:spPr>
      </p:pic>
      <p:pic>
        <p:nvPicPr>
          <p:cNvPr id="298" name="Google Shape;298;p46"/>
          <p:cNvPicPr preferRelativeResize="0"/>
          <p:nvPr/>
        </p:nvPicPr>
        <p:blipFill rotWithShape="1">
          <a:blip r:embed="rId4">
            <a:alphaModFix/>
          </a:blip>
          <a:srcRect/>
          <a:stretch/>
        </p:blipFill>
        <p:spPr>
          <a:xfrm>
            <a:off x="571525" y="1118649"/>
            <a:ext cx="615971" cy="615950"/>
          </a:xfrm>
          <a:prstGeom prst="rect">
            <a:avLst/>
          </a:prstGeom>
          <a:noFill/>
          <a:ln>
            <a:noFill/>
          </a:ln>
        </p:spPr>
      </p:pic>
      <p:pic>
        <p:nvPicPr>
          <p:cNvPr id="9" name="Google Shape;620;p84">
            <a:extLst>
              <a:ext uri="{FF2B5EF4-FFF2-40B4-BE49-F238E27FC236}">
                <a16:creationId xmlns:a16="http://schemas.microsoft.com/office/drawing/2014/main" id="{5562D981-7D92-094F-B4B3-4553D9575A71}"/>
              </a:ext>
            </a:extLst>
          </p:cNvPr>
          <p:cNvPicPr preferRelativeResize="0"/>
          <p:nvPr/>
        </p:nvPicPr>
        <p:blipFill rotWithShape="1">
          <a:blip r:embed="rId5">
            <a:alphaModFix/>
          </a:blip>
          <a:srcRect/>
          <a:stretch/>
        </p:blipFill>
        <p:spPr>
          <a:xfrm>
            <a:off x="6407625" y="2717656"/>
            <a:ext cx="620721" cy="620720"/>
          </a:xfrm>
          <a:prstGeom prst="rect">
            <a:avLst/>
          </a:prstGeom>
          <a:noFill/>
          <a:ln>
            <a:noFill/>
          </a:ln>
        </p:spPr>
      </p:pic>
      <p:pic>
        <p:nvPicPr>
          <p:cNvPr id="3" name="Picture 2">
            <a:extLst>
              <a:ext uri="{FF2B5EF4-FFF2-40B4-BE49-F238E27FC236}">
                <a16:creationId xmlns:a16="http://schemas.microsoft.com/office/drawing/2014/main" id="{6E037FC6-7D11-294F-92A7-A14EC27D02D8}"/>
              </a:ext>
            </a:extLst>
          </p:cNvPr>
          <p:cNvPicPr>
            <a:picLocks noChangeAspect="1"/>
          </p:cNvPicPr>
          <p:nvPr/>
        </p:nvPicPr>
        <p:blipFill>
          <a:blip r:embed="rId6"/>
          <a:stretch>
            <a:fillRect/>
          </a:stretch>
        </p:blipFill>
        <p:spPr>
          <a:xfrm>
            <a:off x="5450801" y="284257"/>
            <a:ext cx="3309499" cy="1985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Отзывы</a:t>
            </a:r>
            <a:endParaRPr/>
          </a:p>
        </p:txBody>
      </p:sp>
      <p:pic>
        <p:nvPicPr>
          <p:cNvPr id="305" name="Google Shape;305;p47"/>
          <p:cNvPicPr preferRelativeResize="0"/>
          <p:nvPr/>
        </p:nvPicPr>
        <p:blipFill rotWithShape="1">
          <a:blip r:embed="rId3">
            <a:alphaModFix/>
          </a:blip>
          <a:srcRect/>
          <a:stretch/>
        </p:blipFill>
        <p:spPr>
          <a:xfrm>
            <a:off x="589641" y="1443384"/>
            <a:ext cx="659225" cy="659200"/>
          </a:xfrm>
          <a:prstGeom prst="rect">
            <a:avLst/>
          </a:prstGeom>
          <a:noFill/>
          <a:ln>
            <a:noFill/>
          </a:ln>
        </p:spPr>
      </p:pic>
      <p:sp>
        <p:nvSpPr>
          <p:cNvPr id="306" name="Google Shape;306;p47"/>
          <p:cNvSpPr txBox="1"/>
          <p:nvPr/>
        </p:nvSpPr>
        <p:spPr>
          <a:xfrm>
            <a:off x="1407466" y="1426624"/>
            <a:ext cx="3390000" cy="692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300"/>
              </a:spcBef>
              <a:spcAft>
                <a:spcPts val="0"/>
              </a:spcAft>
              <a:buNone/>
            </a:pPr>
            <a:r>
              <a:rPr lang="ru" sz="1500" dirty="0">
                <a:solidFill>
                  <a:srgbClr val="212121"/>
                </a:solidFill>
                <a:latin typeface="Roboto"/>
                <a:ea typeface="Roboto"/>
                <a:cs typeface="Roboto"/>
                <a:sym typeface="Roboto"/>
              </a:rPr>
              <a:t>Всегда рады вашим конструктивным отзывам :)</a:t>
            </a:r>
            <a:endParaRPr sz="1500" dirty="0">
              <a:solidFill>
                <a:srgbClr val="212121"/>
              </a:solidFill>
              <a:latin typeface="Roboto"/>
              <a:ea typeface="Roboto"/>
              <a:cs typeface="Roboto"/>
              <a:sym typeface="Roboto"/>
            </a:endParaRPr>
          </a:p>
        </p:txBody>
      </p:sp>
      <p:pic>
        <p:nvPicPr>
          <p:cNvPr id="3" name="Picture 2">
            <a:extLst>
              <a:ext uri="{FF2B5EF4-FFF2-40B4-BE49-F238E27FC236}">
                <a16:creationId xmlns:a16="http://schemas.microsoft.com/office/drawing/2014/main" id="{F1C5884A-5CCF-3645-B08C-60BDE6085841}"/>
              </a:ext>
            </a:extLst>
          </p:cNvPr>
          <p:cNvPicPr>
            <a:picLocks noChangeAspect="1"/>
          </p:cNvPicPr>
          <p:nvPr/>
        </p:nvPicPr>
        <p:blipFill>
          <a:blip r:embed="rId4"/>
          <a:stretch>
            <a:fillRect/>
          </a:stretch>
        </p:blipFill>
        <p:spPr>
          <a:xfrm>
            <a:off x="4733731" y="0"/>
            <a:ext cx="4410269" cy="2680405"/>
          </a:xfrm>
          <a:prstGeom prst="rect">
            <a:avLst/>
          </a:prstGeom>
        </p:spPr>
      </p:pic>
      <p:sp>
        <p:nvSpPr>
          <p:cNvPr id="304" name="Google Shape;304;p47"/>
          <p:cNvSpPr txBox="1">
            <a:spLocks noGrp="1"/>
          </p:cNvSpPr>
          <p:nvPr>
            <p:ph type="body" idx="1"/>
          </p:nvPr>
        </p:nvSpPr>
        <p:spPr>
          <a:xfrm>
            <a:off x="2867429" y="3069713"/>
            <a:ext cx="5623429" cy="1241289"/>
          </a:xfrm>
          <a:prstGeom prst="rect">
            <a:avLst/>
          </a:prstGeom>
        </p:spPr>
        <p:txBody>
          <a:bodyPr spcFirstLastPara="1" wrap="square" lIns="91425" tIns="91425" rIns="91425" bIns="91425" anchor="t" anchorCtr="0">
            <a:normAutofit/>
          </a:bodyPr>
          <a:lstStyle/>
          <a:p>
            <a:pPr marL="0" lvl="0" indent="0" algn="l" rtl="0">
              <a:lnSpc>
                <a:spcPct val="100000"/>
              </a:lnSpc>
              <a:spcBef>
                <a:spcPts val="300"/>
              </a:spcBef>
              <a:spcAft>
                <a:spcPts val="0"/>
              </a:spcAft>
              <a:buSzPts val="1018"/>
              <a:buNone/>
            </a:pPr>
            <a:r>
              <a:rPr lang="ru" sz="1700" dirty="0"/>
              <a:t>Вебинары во многом адаптивны.</a:t>
            </a:r>
            <a:endParaRPr sz="1700" dirty="0"/>
          </a:p>
          <a:p>
            <a:pPr marL="0" lvl="0" indent="0" algn="l" rtl="0">
              <a:lnSpc>
                <a:spcPct val="100000"/>
              </a:lnSpc>
              <a:spcBef>
                <a:spcPts val="300"/>
              </a:spcBef>
              <a:spcAft>
                <a:spcPts val="0"/>
              </a:spcAft>
              <a:buSzPts val="1018"/>
              <a:buNone/>
            </a:pPr>
            <a:r>
              <a:rPr lang="ru" sz="1700" dirty="0"/>
              <a:t>Мы следим за результатами опросов, </a:t>
            </a:r>
            <a:br>
              <a:rPr lang="en-US" sz="1700" dirty="0"/>
            </a:br>
            <a:r>
              <a:rPr lang="ru" sz="1700" dirty="0"/>
              <a:t>обсуждениями в телеграм и ДЗ.</a:t>
            </a:r>
            <a:endParaRPr sz="1700" dirty="0">
              <a:solidFill>
                <a:srgbClr val="02418B"/>
              </a:solidFill>
            </a:endParaRPr>
          </a:p>
        </p:txBody>
      </p:sp>
      <p:pic>
        <p:nvPicPr>
          <p:cNvPr id="5" name="Picture 4">
            <a:extLst>
              <a:ext uri="{FF2B5EF4-FFF2-40B4-BE49-F238E27FC236}">
                <a16:creationId xmlns:a16="http://schemas.microsoft.com/office/drawing/2014/main" id="{21D42AF3-22C6-EE46-AEE6-39D4D7287826}"/>
              </a:ext>
            </a:extLst>
          </p:cNvPr>
          <p:cNvPicPr>
            <a:picLocks noChangeAspect="1"/>
          </p:cNvPicPr>
          <p:nvPr/>
        </p:nvPicPr>
        <p:blipFill>
          <a:blip r:embed="rId5"/>
          <a:stretch>
            <a:fillRect/>
          </a:stretch>
        </p:blipFill>
        <p:spPr>
          <a:xfrm>
            <a:off x="500550" y="3069713"/>
            <a:ext cx="2103971" cy="140264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Лайфхаки</a:t>
            </a:r>
            <a:endParaRPr/>
          </a:p>
        </p:txBody>
      </p:sp>
      <p:pic>
        <p:nvPicPr>
          <p:cNvPr id="312" name="Google Shape;312;p48"/>
          <p:cNvPicPr preferRelativeResize="0"/>
          <p:nvPr/>
        </p:nvPicPr>
        <p:blipFill rotWithShape="1">
          <a:blip r:embed="rId3">
            <a:alphaModFix/>
          </a:blip>
          <a:srcRect/>
          <a:stretch/>
        </p:blipFill>
        <p:spPr>
          <a:xfrm>
            <a:off x="581326" y="1690262"/>
            <a:ext cx="665028" cy="665030"/>
          </a:xfrm>
          <a:prstGeom prst="rect">
            <a:avLst/>
          </a:prstGeom>
          <a:noFill/>
          <a:ln>
            <a:noFill/>
          </a:ln>
        </p:spPr>
      </p:pic>
      <p:sp>
        <p:nvSpPr>
          <p:cNvPr id="313" name="Google Shape;313;p48"/>
          <p:cNvSpPr txBox="1"/>
          <p:nvPr/>
        </p:nvSpPr>
        <p:spPr>
          <a:xfrm>
            <a:off x="1335850" y="1699527"/>
            <a:ext cx="2922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Сделайте упор на тему, которая вам важна</a:t>
            </a:r>
            <a:endParaRPr sz="1500">
              <a:latin typeface="Roboto"/>
              <a:ea typeface="Roboto"/>
              <a:cs typeface="Roboto"/>
              <a:sym typeface="Roboto"/>
            </a:endParaRPr>
          </a:p>
        </p:txBody>
      </p:sp>
      <p:sp>
        <p:nvSpPr>
          <p:cNvPr id="314" name="Google Shape;314;p48"/>
          <p:cNvSpPr txBox="1"/>
          <p:nvPr/>
        </p:nvSpPr>
        <p:spPr>
          <a:xfrm>
            <a:off x="5267125" y="1699527"/>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dirty="0">
                <a:latin typeface="Roboto"/>
                <a:ea typeface="Roboto"/>
                <a:cs typeface="Roboto"/>
                <a:sym typeface="Roboto"/>
              </a:rPr>
              <a:t>Старайтесь полученные знания применять на практике</a:t>
            </a:r>
            <a:endParaRPr sz="1500" dirty="0">
              <a:latin typeface="Roboto"/>
              <a:ea typeface="Roboto"/>
              <a:cs typeface="Roboto"/>
              <a:sym typeface="Roboto"/>
            </a:endParaRPr>
          </a:p>
        </p:txBody>
      </p:sp>
      <p:sp>
        <p:nvSpPr>
          <p:cNvPr id="315" name="Google Shape;315;p48"/>
          <p:cNvSpPr txBox="1"/>
          <p:nvPr/>
        </p:nvSpPr>
        <p:spPr>
          <a:xfrm>
            <a:off x="1335850" y="2770650"/>
            <a:ext cx="26961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dirty="0">
                <a:latin typeface="Roboto"/>
                <a:ea typeface="Roboto"/>
                <a:cs typeface="Roboto"/>
                <a:sym typeface="Roboto"/>
              </a:rPr>
              <a:t>Задавайте вопросы,</a:t>
            </a:r>
            <a:endParaRPr sz="1500" dirty="0">
              <a:latin typeface="Roboto"/>
              <a:ea typeface="Roboto"/>
              <a:cs typeface="Roboto"/>
              <a:sym typeface="Roboto"/>
            </a:endParaRPr>
          </a:p>
          <a:p>
            <a:pPr marL="0" lvl="0" indent="0" algn="l" rtl="0">
              <a:spcBef>
                <a:spcPts val="0"/>
              </a:spcBef>
              <a:spcAft>
                <a:spcPts val="0"/>
              </a:spcAft>
              <a:buNone/>
            </a:pPr>
            <a:r>
              <a:rPr lang="ru" sz="1500" dirty="0">
                <a:latin typeface="Roboto"/>
                <a:ea typeface="Roboto"/>
                <a:cs typeface="Roboto"/>
                <a:sym typeface="Roboto"/>
              </a:rPr>
              <a:t>так материал лучше усваивается</a:t>
            </a:r>
            <a:endParaRPr sz="1500" dirty="0">
              <a:latin typeface="Roboto"/>
              <a:ea typeface="Roboto"/>
              <a:cs typeface="Roboto"/>
              <a:sym typeface="Roboto"/>
            </a:endParaRPr>
          </a:p>
        </p:txBody>
      </p:sp>
      <p:sp>
        <p:nvSpPr>
          <p:cNvPr id="316" name="Google Shape;316;p48"/>
          <p:cNvSpPr txBox="1"/>
          <p:nvPr/>
        </p:nvSpPr>
        <p:spPr>
          <a:xfrm>
            <a:off x="5267125" y="2886000"/>
            <a:ext cx="3015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Регулярное выполняйте ДЗ (наверстать пропуски тяжело)</a:t>
            </a:r>
            <a:endParaRPr sz="1500">
              <a:latin typeface="Roboto"/>
              <a:ea typeface="Roboto"/>
              <a:cs typeface="Roboto"/>
              <a:sym typeface="Roboto"/>
            </a:endParaRPr>
          </a:p>
        </p:txBody>
      </p:sp>
      <p:pic>
        <p:nvPicPr>
          <p:cNvPr id="317" name="Google Shape;317;p48"/>
          <p:cNvPicPr preferRelativeResize="0"/>
          <p:nvPr/>
        </p:nvPicPr>
        <p:blipFill rotWithShape="1">
          <a:blip r:embed="rId4">
            <a:alphaModFix/>
          </a:blip>
          <a:srcRect/>
          <a:stretch/>
        </p:blipFill>
        <p:spPr>
          <a:xfrm>
            <a:off x="581326" y="2876735"/>
            <a:ext cx="665028" cy="665030"/>
          </a:xfrm>
          <a:prstGeom prst="rect">
            <a:avLst/>
          </a:prstGeom>
          <a:noFill/>
          <a:ln>
            <a:noFill/>
          </a:ln>
        </p:spPr>
      </p:pic>
      <p:pic>
        <p:nvPicPr>
          <p:cNvPr id="318" name="Google Shape;318;p48"/>
          <p:cNvPicPr preferRelativeResize="0"/>
          <p:nvPr/>
        </p:nvPicPr>
        <p:blipFill rotWithShape="1">
          <a:blip r:embed="rId5">
            <a:alphaModFix/>
          </a:blip>
          <a:srcRect/>
          <a:stretch/>
        </p:blipFill>
        <p:spPr>
          <a:xfrm>
            <a:off x="4479098" y="1690262"/>
            <a:ext cx="665028" cy="665030"/>
          </a:xfrm>
          <a:prstGeom prst="rect">
            <a:avLst/>
          </a:prstGeom>
          <a:noFill/>
          <a:ln>
            <a:noFill/>
          </a:ln>
        </p:spPr>
      </p:pic>
      <p:pic>
        <p:nvPicPr>
          <p:cNvPr id="319" name="Google Shape;319;p48"/>
          <p:cNvPicPr preferRelativeResize="0"/>
          <p:nvPr/>
        </p:nvPicPr>
        <p:blipFill rotWithShape="1">
          <a:blip r:embed="rId6">
            <a:alphaModFix/>
          </a:blip>
          <a:srcRect/>
          <a:stretch/>
        </p:blipFill>
        <p:spPr>
          <a:xfrm>
            <a:off x="4479098" y="2876735"/>
            <a:ext cx="665028" cy="665030"/>
          </a:xfrm>
          <a:prstGeom prst="rect">
            <a:avLst/>
          </a:prstGeom>
          <a:noFill/>
          <a:ln>
            <a:noFill/>
          </a:ln>
        </p:spPr>
      </p:pic>
      <p:pic>
        <p:nvPicPr>
          <p:cNvPr id="11" name="Google Shape;528;p82">
            <a:extLst>
              <a:ext uri="{FF2B5EF4-FFF2-40B4-BE49-F238E27FC236}">
                <a16:creationId xmlns:a16="http://schemas.microsoft.com/office/drawing/2014/main" id="{9B72F30F-3B58-D143-A213-DD3E96EA32EE}"/>
              </a:ext>
            </a:extLst>
          </p:cNvPr>
          <p:cNvPicPr preferRelativeResize="0"/>
          <p:nvPr/>
        </p:nvPicPr>
        <p:blipFill rotWithShape="1">
          <a:blip r:embed="rId7">
            <a:alphaModFix/>
          </a:blip>
          <a:srcRect/>
          <a:stretch/>
        </p:blipFill>
        <p:spPr>
          <a:xfrm>
            <a:off x="581326" y="4063208"/>
            <a:ext cx="620721" cy="620719"/>
          </a:xfrm>
          <a:prstGeom prst="rect">
            <a:avLst/>
          </a:prstGeom>
          <a:noFill/>
          <a:ln>
            <a:noFill/>
          </a:ln>
        </p:spPr>
      </p:pic>
      <p:sp>
        <p:nvSpPr>
          <p:cNvPr id="12" name="Google Shape;315;p48">
            <a:extLst>
              <a:ext uri="{FF2B5EF4-FFF2-40B4-BE49-F238E27FC236}">
                <a16:creationId xmlns:a16="http://schemas.microsoft.com/office/drawing/2014/main" id="{3710700A-5549-2A44-9448-5A7C88143B28}"/>
              </a:ext>
            </a:extLst>
          </p:cNvPr>
          <p:cNvSpPr txBox="1"/>
          <p:nvPr/>
        </p:nvSpPr>
        <p:spPr>
          <a:xfrm>
            <a:off x="1335850" y="4050417"/>
            <a:ext cx="26961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dirty="0">
                <a:latin typeface="Roboto"/>
                <a:ea typeface="Roboto"/>
                <a:cs typeface="Roboto"/>
                <a:sym typeface="Roboto"/>
              </a:rPr>
              <a:t>Обсуждайте материал и задачи в учебной группе</a:t>
            </a:r>
            <a:endParaRPr sz="1500" dirty="0">
              <a:latin typeface="Roboto"/>
              <a:ea typeface="Roboto"/>
              <a:cs typeface="Roboto"/>
              <a:sym typeface="Roboto"/>
            </a:endParaRPr>
          </a:p>
        </p:txBody>
      </p:sp>
      <p:sp>
        <p:nvSpPr>
          <p:cNvPr id="14" name="Google Shape;315;p48">
            <a:extLst>
              <a:ext uri="{FF2B5EF4-FFF2-40B4-BE49-F238E27FC236}">
                <a16:creationId xmlns:a16="http://schemas.microsoft.com/office/drawing/2014/main" id="{EBFFF96E-7B34-C349-9457-E798C5B0E3A8}"/>
              </a:ext>
            </a:extLst>
          </p:cNvPr>
          <p:cNvSpPr txBox="1"/>
          <p:nvPr/>
        </p:nvSpPr>
        <p:spPr>
          <a:xfrm>
            <a:off x="5320304" y="3935643"/>
            <a:ext cx="2696100" cy="8771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dirty="0">
                <a:latin typeface="Roboto"/>
                <a:ea typeface="Roboto"/>
                <a:cs typeface="Roboto"/>
                <a:sym typeface="Roboto"/>
              </a:rPr>
              <a:t>Объединяйтесь в группе и выполняйте проект совместно</a:t>
            </a:r>
            <a:endParaRPr sz="1500" dirty="0">
              <a:latin typeface="Roboto"/>
              <a:ea typeface="Roboto"/>
              <a:cs typeface="Roboto"/>
              <a:sym typeface="Roboto"/>
            </a:endParaRPr>
          </a:p>
        </p:txBody>
      </p:sp>
      <p:pic>
        <p:nvPicPr>
          <p:cNvPr id="15" name="Google Shape;529;p82">
            <a:extLst>
              <a:ext uri="{FF2B5EF4-FFF2-40B4-BE49-F238E27FC236}">
                <a16:creationId xmlns:a16="http://schemas.microsoft.com/office/drawing/2014/main" id="{168A1E11-4256-D34E-949D-6A179F63365F}"/>
              </a:ext>
            </a:extLst>
          </p:cNvPr>
          <p:cNvPicPr preferRelativeResize="0"/>
          <p:nvPr/>
        </p:nvPicPr>
        <p:blipFill rotWithShape="1">
          <a:blip r:embed="rId8">
            <a:alphaModFix/>
          </a:blip>
          <a:srcRect/>
          <a:stretch/>
        </p:blipFill>
        <p:spPr>
          <a:xfrm>
            <a:off x="4523405" y="4061666"/>
            <a:ext cx="620721" cy="620719"/>
          </a:xfrm>
          <a:prstGeom prst="rect">
            <a:avLst/>
          </a:prstGeom>
          <a:noFill/>
          <a:ln>
            <a:noFill/>
          </a:ln>
        </p:spPr>
      </p:pic>
      <p:pic>
        <p:nvPicPr>
          <p:cNvPr id="16" name="Google Shape;536;p82">
            <a:extLst>
              <a:ext uri="{FF2B5EF4-FFF2-40B4-BE49-F238E27FC236}">
                <a16:creationId xmlns:a16="http://schemas.microsoft.com/office/drawing/2014/main" id="{40687EF5-FE60-4C4B-976A-9A5EC65CEA2C}"/>
              </a:ext>
            </a:extLst>
          </p:cNvPr>
          <p:cNvPicPr preferRelativeResize="0"/>
          <p:nvPr/>
        </p:nvPicPr>
        <p:blipFill rotWithShape="1">
          <a:blip r:embed="rId9">
            <a:alphaModFix/>
          </a:blip>
          <a:srcRect/>
          <a:stretch/>
        </p:blipFill>
        <p:spPr>
          <a:xfrm>
            <a:off x="4479098" y="548100"/>
            <a:ext cx="620721" cy="620719"/>
          </a:xfrm>
          <a:prstGeom prst="rect">
            <a:avLst/>
          </a:prstGeom>
          <a:noFill/>
          <a:ln>
            <a:noFill/>
          </a:ln>
        </p:spPr>
      </p:pic>
      <p:sp>
        <p:nvSpPr>
          <p:cNvPr id="17" name="Google Shape;314;p48">
            <a:extLst>
              <a:ext uri="{FF2B5EF4-FFF2-40B4-BE49-F238E27FC236}">
                <a16:creationId xmlns:a16="http://schemas.microsoft.com/office/drawing/2014/main" id="{5BDE2274-394D-7843-AC27-FBB1365306E2}"/>
              </a:ext>
            </a:extLst>
          </p:cNvPr>
          <p:cNvSpPr txBox="1"/>
          <p:nvPr/>
        </p:nvSpPr>
        <p:spPr>
          <a:xfrm>
            <a:off x="5444984" y="555424"/>
            <a:ext cx="32310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dirty="0">
                <a:latin typeface="Roboto"/>
                <a:ea typeface="Roboto"/>
                <a:cs typeface="Roboto"/>
                <a:sym typeface="Roboto"/>
              </a:rPr>
              <a:t>Определитесь зачем оно вам? Зачем вы пришли на курс?</a:t>
            </a:r>
            <a:endParaRPr sz="1500" dirty="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txBox="1">
            <a:spLocks noGrp="1"/>
          </p:cNvSpPr>
          <p:nvPr>
            <p:ph type="title"/>
          </p:nvPr>
        </p:nvSpPr>
        <p:spPr>
          <a:xfrm>
            <a:off x="500550" y="332517"/>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Мотивация</a:t>
            </a:r>
            <a:endParaRPr/>
          </a:p>
        </p:txBody>
      </p:sp>
      <p:sp>
        <p:nvSpPr>
          <p:cNvPr id="325" name="Google Shape;325;p49"/>
          <p:cNvSpPr txBox="1"/>
          <p:nvPr/>
        </p:nvSpPr>
        <p:spPr>
          <a:xfrm>
            <a:off x="500550" y="4068939"/>
            <a:ext cx="3000000" cy="4464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300"/>
              </a:spcBef>
              <a:spcAft>
                <a:spcPts val="0"/>
              </a:spcAft>
              <a:buNone/>
            </a:pPr>
            <a:r>
              <a:rPr lang="ru" sz="1700" dirty="0">
                <a:solidFill>
                  <a:srgbClr val="FF9900"/>
                </a:solidFill>
                <a:latin typeface="Roboto"/>
                <a:ea typeface="Roboto"/>
                <a:cs typeface="Roboto"/>
                <a:sym typeface="Roboto"/>
              </a:rPr>
              <a:t>Это нормально :)</a:t>
            </a:r>
            <a:endParaRPr sz="1700" dirty="0">
              <a:solidFill>
                <a:srgbClr val="FF9900"/>
              </a:solidFill>
              <a:latin typeface="Roboto"/>
              <a:ea typeface="Roboto"/>
              <a:cs typeface="Roboto"/>
              <a:sym typeface="Roboto"/>
            </a:endParaRPr>
          </a:p>
        </p:txBody>
      </p:sp>
      <p:sp>
        <p:nvSpPr>
          <p:cNvPr id="328" name="Google Shape;328;p49"/>
          <p:cNvSpPr txBox="1">
            <a:spLocks noGrp="1"/>
          </p:cNvSpPr>
          <p:nvPr>
            <p:ph type="body" idx="1"/>
          </p:nvPr>
        </p:nvSpPr>
        <p:spPr>
          <a:xfrm>
            <a:off x="500550" y="1294575"/>
            <a:ext cx="6524400" cy="10683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Clr>
                <a:schemeClr val="dk1"/>
              </a:buClr>
              <a:buSzPts val="1100"/>
              <a:buFont typeface="Arial"/>
              <a:buNone/>
            </a:pPr>
            <a:r>
              <a:rPr lang="ru" sz="1700" dirty="0"/>
              <a:t>Приготовьтесь к волнообразной реакции</a:t>
            </a:r>
            <a:endParaRPr sz="1700" dirty="0"/>
          </a:p>
          <a:p>
            <a:pPr marL="0" lvl="0" indent="0" algn="l" rtl="0">
              <a:spcBef>
                <a:spcPts val="300"/>
              </a:spcBef>
              <a:spcAft>
                <a:spcPts val="0"/>
              </a:spcAft>
              <a:buClr>
                <a:schemeClr val="dk1"/>
              </a:buClr>
              <a:buSzPts val="1100"/>
              <a:buFont typeface="Arial"/>
              <a:buNone/>
            </a:pPr>
            <a:r>
              <a:rPr lang="ru" sz="1700" dirty="0"/>
              <a:t>от «ух ты как интересно», до «куда я попал?»</a:t>
            </a:r>
            <a:endParaRPr sz="1700" dirty="0"/>
          </a:p>
        </p:txBody>
      </p:sp>
      <p:sp>
        <p:nvSpPr>
          <p:cNvPr id="329" name="Google Shape;329;p49"/>
          <p:cNvSpPr txBox="1"/>
          <p:nvPr/>
        </p:nvSpPr>
        <p:spPr>
          <a:xfrm>
            <a:off x="500550" y="2166025"/>
            <a:ext cx="3808200" cy="561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300"/>
              </a:spcBef>
              <a:spcAft>
                <a:spcPts val="0"/>
              </a:spcAft>
              <a:buNone/>
            </a:pPr>
            <a:r>
              <a:rPr lang="ru" sz="1100">
                <a:solidFill>
                  <a:schemeClr val="dk1"/>
                </a:solidFill>
                <a:latin typeface="Roboto"/>
                <a:ea typeface="Roboto"/>
                <a:cs typeface="Roboto"/>
                <a:sym typeface="Roboto"/>
              </a:rPr>
              <a:t>* в такие моменты вспоминайте</a:t>
            </a:r>
            <a:endParaRPr sz="1100">
              <a:solidFill>
                <a:schemeClr val="dk1"/>
              </a:solidFill>
              <a:latin typeface="Roboto"/>
              <a:ea typeface="Roboto"/>
              <a:cs typeface="Roboto"/>
              <a:sym typeface="Roboto"/>
            </a:endParaRPr>
          </a:p>
          <a:p>
            <a:pPr marL="0" lvl="0" indent="0" algn="l" rtl="0">
              <a:lnSpc>
                <a:spcPct val="100000"/>
              </a:lnSpc>
              <a:spcBef>
                <a:spcPts val="300"/>
              </a:spcBef>
              <a:spcAft>
                <a:spcPts val="0"/>
              </a:spcAft>
              <a:buNone/>
            </a:pPr>
            <a:r>
              <a:rPr lang="ru" sz="1100">
                <a:solidFill>
                  <a:schemeClr val="dk1"/>
                </a:solidFill>
                <a:latin typeface="Roboto"/>
                <a:ea typeface="Roboto"/>
                <a:cs typeface="Roboto"/>
                <a:sym typeface="Roboto"/>
              </a:rPr>
              <a:t>про цели обучения, которые вас мотивируют)</a:t>
            </a:r>
            <a:endParaRPr sz="1100"/>
          </a:p>
        </p:txBody>
      </p:sp>
      <p:pic>
        <p:nvPicPr>
          <p:cNvPr id="8" name="Google Shape;568;p83">
            <a:extLst>
              <a:ext uri="{FF2B5EF4-FFF2-40B4-BE49-F238E27FC236}">
                <a16:creationId xmlns:a16="http://schemas.microsoft.com/office/drawing/2014/main" id="{03D10E4A-0F6D-284F-9271-E59F0F2269D8}"/>
              </a:ext>
            </a:extLst>
          </p:cNvPr>
          <p:cNvPicPr preferRelativeResize="0"/>
          <p:nvPr/>
        </p:nvPicPr>
        <p:blipFill rotWithShape="1">
          <a:blip r:embed="rId3">
            <a:alphaModFix/>
          </a:blip>
          <a:srcRect/>
          <a:stretch/>
        </p:blipFill>
        <p:spPr>
          <a:xfrm>
            <a:off x="500550" y="3087932"/>
            <a:ext cx="621000" cy="621000"/>
          </a:xfrm>
          <a:prstGeom prst="rect">
            <a:avLst/>
          </a:prstGeom>
          <a:noFill/>
          <a:ln>
            <a:noFill/>
          </a:ln>
        </p:spPr>
      </p:pic>
      <p:sp>
        <p:nvSpPr>
          <p:cNvPr id="9" name="Google Shape;328;p49">
            <a:extLst>
              <a:ext uri="{FF2B5EF4-FFF2-40B4-BE49-F238E27FC236}">
                <a16:creationId xmlns:a16="http://schemas.microsoft.com/office/drawing/2014/main" id="{896CE022-B61E-1448-8B4F-F78902B8FF50}"/>
              </a:ext>
            </a:extLst>
          </p:cNvPr>
          <p:cNvSpPr txBox="1">
            <a:spLocks/>
          </p:cNvSpPr>
          <p:nvPr/>
        </p:nvSpPr>
        <p:spPr>
          <a:xfrm>
            <a:off x="1139250" y="2924358"/>
            <a:ext cx="3883200" cy="106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20000"/>
              </a:lnSpc>
              <a:spcBef>
                <a:spcPts val="30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1pPr>
            <a:lvl2pPr marL="914400" marR="0" lvl="1" indent="-311150" algn="l" rtl="0">
              <a:lnSpc>
                <a:spcPct val="120000"/>
              </a:lnSpc>
              <a:spcBef>
                <a:spcPts val="300"/>
              </a:spcBef>
              <a:spcAft>
                <a:spcPts val="0"/>
              </a:spcAft>
              <a:buClr>
                <a:schemeClr val="dk1"/>
              </a:buClr>
              <a:buSzPts val="1300"/>
              <a:buFont typeface="Roboto"/>
              <a:buChar char="○"/>
              <a:defRPr sz="1300" b="0" i="0" u="none" strike="noStrike" cap="none">
                <a:solidFill>
                  <a:schemeClr val="dk1"/>
                </a:solidFill>
                <a:latin typeface="Roboto"/>
                <a:ea typeface="Roboto"/>
                <a:cs typeface="Roboto"/>
                <a:sym typeface="Roboto"/>
              </a:defRPr>
            </a:lvl2pPr>
            <a:lvl3pPr marL="1371600" marR="0" lvl="2"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3pPr>
            <a:lvl4pPr marL="1828800" marR="0" lvl="3"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4pPr>
            <a:lvl5pPr marL="2286000" marR="0" lvl="4"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5pPr>
            <a:lvl6pPr marL="2743200" marR="0" lvl="5"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6pPr>
            <a:lvl7pPr marL="3200400" marR="0" lvl="6"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7pPr>
            <a:lvl8pPr marL="3657600" marR="0" lvl="7"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8pPr>
            <a:lvl9pPr marL="4114800" marR="0" lvl="8"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9pPr>
          </a:lstStyle>
          <a:p>
            <a:pPr marL="0" indent="0">
              <a:lnSpc>
                <a:spcPct val="100000"/>
              </a:lnSpc>
              <a:buSzPts val="1100"/>
              <a:buFont typeface="Arial"/>
              <a:buNone/>
            </a:pPr>
            <a:r>
              <a:rPr lang="ru-RU" sz="1400" dirty="0"/>
              <a:t>Первые уроки позволяют адаптироваться и «влиться» в процесс и могут показаться вам слишком простыми, особенно если вы имеете опыт разработки</a:t>
            </a:r>
          </a:p>
        </p:txBody>
      </p:sp>
      <p:pic>
        <p:nvPicPr>
          <p:cNvPr id="5" name="Picture 4">
            <a:extLst>
              <a:ext uri="{FF2B5EF4-FFF2-40B4-BE49-F238E27FC236}">
                <a16:creationId xmlns:a16="http://schemas.microsoft.com/office/drawing/2014/main" id="{F473469C-DD28-E24C-B2D1-EEFD70B0533D}"/>
              </a:ext>
            </a:extLst>
          </p:cNvPr>
          <p:cNvPicPr>
            <a:picLocks noChangeAspect="1"/>
          </p:cNvPicPr>
          <p:nvPr/>
        </p:nvPicPr>
        <p:blipFill>
          <a:blip r:embed="rId4"/>
          <a:stretch>
            <a:fillRect/>
          </a:stretch>
        </p:blipFill>
        <p:spPr>
          <a:xfrm>
            <a:off x="5213850" y="1170122"/>
            <a:ext cx="3657600" cy="282253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0"/>
          <p:cNvSpPr txBox="1">
            <a:spLocks noGrp="1"/>
          </p:cNvSpPr>
          <p:nvPr>
            <p:ph type="title"/>
          </p:nvPr>
        </p:nvSpPr>
        <p:spPr>
          <a:xfrm>
            <a:off x="500550" y="330725"/>
            <a:ext cx="8520600" cy="7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Организационные вопросы</a:t>
            </a:r>
            <a:endParaRPr/>
          </a:p>
        </p:txBody>
      </p:sp>
      <p:pic>
        <p:nvPicPr>
          <p:cNvPr id="335" name="Google Shape;335;p50"/>
          <p:cNvPicPr preferRelativeResize="0"/>
          <p:nvPr/>
        </p:nvPicPr>
        <p:blipFill rotWithShape="1">
          <a:blip r:embed="rId3">
            <a:alphaModFix/>
          </a:blip>
          <a:srcRect/>
          <a:stretch/>
        </p:blipFill>
        <p:spPr>
          <a:xfrm>
            <a:off x="1070725" y="1423699"/>
            <a:ext cx="757225" cy="757225"/>
          </a:xfrm>
          <a:prstGeom prst="rect">
            <a:avLst/>
          </a:prstGeom>
          <a:noFill/>
          <a:ln>
            <a:noFill/>
          </a:ln>
        </p:spPr>
      </p:pic>
      <p:pic>
        <p:nvPicPr>
          <p:cNvPr id="336" name="Google Shape;336;p50"/>
          <p:cNvPicPr preferRelativeResize="0"/>
          <p:nvPr/>
        </p:nvPicPr>
        <p:blipFill rotWithShape="1">
          <a:blip r:embed="rId4">
            <a:alphaModFix/>
          </a:blip>
          <a:srcRect/>
          <a:stretch/>
        </p:blipFill>
        <p:spPr>
          <a:xfrm>
            <a:off x="1070725" y="2547150"/>
            <a:ext cx="757225" cy="757225"/>
          </a:xfrm>
          <a:prstGeom prst="rect">
            <a:avLst/>
          </a:prstGeom>
          <a:noFill/>
          <a:ln>
            <a:noFill/>
          </a:ln>
        </p:spPr>
      </p:pic>
      <p:sp>
        <p:nvSpPr>
          <p:cNvPr id="337" name="Google Shape;337;p50"/>
          <p:cNvSpPr txBox="1"/>
          <p:nvPr/>
        </p:nvSpPr>
        <p:spPr>
          <a:xfrm>
            <a:off x="1993125" y="1263175"/>
            <a:ext cx="6825300" cy="1074879"/>
          </a:xfrm>
          <a:prstGeom prst="rect">
            <a:avLst/>
          </a:prstGeom>
          <a:noFill/>
          <a:ln>
            <a:noFill/>
          </a:ln>
        </p:spPr>
        <p:txBody>
          <a:bodyPr spcFirstLastPara="1" wrap="square" lIns="91425" tIns="91425" rIns="91425" bIns="91425" anchor="t" anchorCtr="0">
            <a:spAutoFit/>
          </a:bodyPr>
          <a:lstStyle/>
          <a:p>
            <a:pPr lvl="0" indent="0" algn="l" rtl="0">
              <a:spcBef>
                <a:spcPts val="0"/>
              </a:spcBef>
              <a:spcAft>
                <a:spcPts val="0"/>
              </a:spcAft>
              <a:buNone/>
            </a:pPr>
            <a:r>
              <a:rPr lang="ru" sz="1300" b="1" dirty="0">
                <a:solidFill>
                  <a:schemeClr val="dk1"/>
                </a:solidFill>
                <a:latin typeface="Roboto"/>
                <a:ea typeface="Roboto"/>
                <a:cs typeface="Roboto"/>
                <a:sym typeface="Roboto"/>
              </a:rPr>
              <a:t>Про технические моменты:</a:t>
            </a:r>
            <a:endParaRPr sz="1300" b="1"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SzPts val="1300"/>
              <a:buFont typeface="Roboto"/>
              <a:buChar char="-"/>
            </a:pPr>
            <a:r>
              <a:rPr lang="ru" sz="1300" dirty="0">
                <a:latin typeface="Roboto"/>
                <a:ea typeface="Roboto"/>
                <a:cs typeface="Roboto"/>
                <a:sym typeface="Roboto"/>
              </a:rPr>
              <a:t>Python 3</a:t>
            </a:r>
            <a:r>
              <a:rPr lang="en-US" sz="1300" dirty="0">
                <a:latin typeface="Roboto"/>
                <a:ea typeface="Roboto"/>
                <a:cs typeface="Roboto"/>
                <a:sym typeface="Roboto"/>
              </a:rPr>
              <a:t>, virtual environment (</a:t>
            </a:r>
            <a:r>
              <a:rPr lang="en-US" sz="1300" dirty="0" err="1">
                <a:latin typeface="Roboto"/>
                <a:ea typeface="Roboto"/>
                <a:cs typeface="Roboto"/>
                <a:sym typeface="Roboto"/>
              </a:rPr>
              <a:t>venv</a:t>
            </a:r>
            <a:r>
              <a:rPr lang="en-US" sz="1300" dirty="0">
                <a:latin typeface="Roboto"/>
                <a:ea typeface="Roboto"/>
                <a:cs typeface="Roboto"/>
                <a:sym typeface="Roboto"/>
              </a:rPr>
              <a:t> / </a:t>
            </a:r>
            <a:r>
              <a:rPr lang="en-US" sz="1300" dirty="0" err="1">
                <a:latin typeface="Roboto"/>
                <a:ea typeface="Roboto"/>
                <a:cs typeface="Roboto"/>
                <a:sym typeface="Roboto"/>
              </a:rPr>
              <a:t>conda</a:t>
            </a:r>
            <a:r>
              <a:rPr lang="en-US" sz="1300" dirty="0">
                <a:latin typeface="Roboto"/>
                <a:ea typeface="Roboto"/>
                <a:cs typeface="Roboto"/>
                <a:sym typeface="Roboto"/>
              </a:rPr>
              <a:t> / </a:t>
            </a:r>
            <a:r>
              <a:rPr lang="en-US" sz="1300" dirty="0" err="1">
                <a:latin typeface="Roboto"/>
                <a:ea typeface="Roboto"/>
                <a:cs typeface="Roboto"/>
                <a:sym typeface="Roboto"/>
              </a:rPr>
              <a:t>poertry</a:t>
            </a:r>
            <a:r>
              <a:rPr lang="en-US" sz="1300" dirty="0">
                <a:latin typeface="Roboto"/>
                <a:ea typeface="Roboto"/>
                <a:cs typeface="Roboto"/>
                <a:sym typeface="Roboto"/>
              </a:rPr>
              <a:t>)</a:t>
            </a:r>
          </a:p>
          <a:p>
            <a:pPr marL="457200" lvl="0" indent="-311150" algn="l" rtl="0">
              <a:lnSpc>
                <a:spcPct val="115000"/>
              </a:lnSpc>
              <a:spcBef>
                <a:spcPts val="0"/>
              </a:spcBef>
              <a:spcAft>
                <a:spcPts val="0"/>
              </a:spcAft>
              <a:buSzPts val="1300"/>
              <a:buFont typeface="Roboto"/>
              <a:buChar char="-"/>
            </a:pPr>
            <a:r>
              <a:rPr lang="ru-RU" sz="1300" dirty="0">
                <a:latin typeface="Roboto"/>
                <a:ea typeface="Roboto"/>
                <a:cs typeface="Roboto"/>
                <a:sym typeface="Roboto"/>
              </a:rPr>
              <a:t>Пакетные менеджеры </a:t>
            </a:r>
            <a:r>
              <a:rPr lang="ru" sz="1300" dirty="0">
                <a:latin typeface="Roboto"/>
                <a:ea typeface="Roboto"/>
                <a:cs typeface="Roboto"/>
                <a:sym typeface="Roboto"/>
              </a:rPr>
              <a:t>pip / conda </a:t>
            </a:r>
            <a:endParaRPr lang="en-US" sz="1300" dirty="0">
              <a:latin typeface="Roboto"/>
              <a:ea typeface="Roboto"/>
              <a:cs typeface="Roboto"/>
              <a:sym typeface="Roboto"/>
            </a:endParaRPr>
          </a:p>
          <a:p>
            <a:pPr marL="457200" lvl="0" indent="-311150" algn="l" rtl="0">
              <a:lnSpc>
                <a:spcPct val="115000"/>
              </a:lnSpc>
              <a:spcBef>
                <a:spcPts val="0"/>
              </a:spcBef>
              <a:spcAft>
                <a:spcPts val="0"/>
              </a:spcAft>
              <a:buSzPts val="1300"/>
              <a:buFont typeface="Roboto"/>
              <a:buChar char="-"/>
            </a:pPr>
            <a:r>
              <a:rPr lang="en-US" sz="1300" dirty="0">
                <a:latin typeface="Roboto"/>
                <a:ea typeface="Roboto"/>
                <a:cs typeface="Roboto"/>
                <a:sym typeface="Roboto"/>
              </a:rPr>
              <a:t>Git / </a:t>
            </a:r>
            <a:r>
              <a:rPr lang="en-US" sz="1300" dirty="0" err="1">
                <a:latin typeface="Roboto"/>
                <a:ea typeface="Roboto"/>
                <a:cs typeface="Roboto"/>
                <a:sym typeface="Roboto"/>
              </a:rPr>
              <a:t>Github</a:t>
            </a:r>
            <a:endParaRPr lang="ru-RU" sz="1300" dirty="0">
              <a:latin typeface="Roboto"/>
              <a:ea typeface="Roboto"/>
              <a:cs typeface="Roboto"/>
              <a:sym typeface="Roboto"/>
            </a:endParaRPr>
          </a:p>
        </p:txBody>
      </p:sp>
      <p:sp>
        <p:nvSpPr>
          <p:cNvPr id="338" name="Google Shape;338;p50"/>
          <p:cNvSpPr txBox="1"/>
          <p:nvPr/>
        </p:nvSpPr>
        <p:spPr>
          <a:xfrm>
            <a:off x="1993125" y="2512846"/>
            <a:ext cx="6825300" cy="110488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300" b="1" dirty="0">
                <a:solidFill>
                  <a:schemeClr val="dk1"/>
                </a:solidFill>
                <a:latin typeface="Roboto"/>
                <a:ea typeface="Roboto"/>
                <a:cs typeface="Roboto"/>
                <a:sym typeface="Roboto"/>
              </a:rPr>
              <a:t>Какие инструменты будем</a:t>
            </a:r>
            <a:r>
              <a:rPr lang="en-US" sz="1300" b="1" dirty="0">
                <a:solidFill>
                  <a:schemeClr val="dk1"/>
                </a:solidFill>
                <a:latin typeface="Roboto"/>
                <a:ea typeface="Roboto"/>
                <a:cs typeface="Roboto"/>
                <a:sym typeface="Roboto"/>
              </a:rPr>
              <a:t> </a:t>
            </a:r>
            <a:r>
              <a:rPr lang="ru" sz="1300" b="1" dirty="0">
                <a:solidFill>
                  <a:schemeClr val="dk1"/>
                </a:solidFill>
                <a:latin typeface="Roboto"/>
                <a:ea typeface="Roboto"/>
                <a:cs typeface="Roboto"/>
                <a:sym typeface="Roboto"/>
              </a:rPr>
              <a:t> использовать:</a:t>
            </a:r>
            <a:endParaRPr sz="1300"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ru" sz="1300" dirty="0">
                <a:solidFill>
                  <a:schemeClr val="dk1"/>
                </a:solidFill>
                <a:latin typeface="Roboto"/>
                <a:ea typeface="Roboto"/>
                <a:cs typeface="Roboto"/>
                <a:sym typeface="Roboto"/>
              </a:rPr>
              <a:t>Gymnasium (</a:t>
            </a:r>
            <a:r>
              <a:rPr lang="ru" sz="1300" u="sng" dirty="0">
                <a:solidFill>
                  <a:schemeClr val="accent5"/>
                </a:solidFill>
                <a:latin typeface="Roboto"/>
                <a:ea typeface="Roboto"/>
                <a:cs typeface="Roboto"/>
                <a:sym typeface="Roboto"/>
                <a:hlinkClick r:id="rId5">
                  <a:extLst>
                    <a:ext uri="{A12FA001-AC4F-418D-AE19-62706E023703}">
                      <ahyp:hlinkClr xmlns:ahyp="http://schemas.microsoft.com/office/drawing/2018/hyperlinkcolor" val="tx"/>
                    </a:ext>
                  </a:extLst>
                </a:hlinkClick>
              </a:rPr>
              <a:t>https://gymnasium.farama.org/index.html#</a:t>
            </a:r>
            <a:r>
              <a:rPr lang="ru" sz="1300" dirty="0">
                <a:solidFill>
                  <a:schemeClr val="dk1"/>
                </a:solidFill>
                <a:latin typeface="Roboto"/>
                <a:ea typeface="Roboto"/>
                <a:cs typeface="Roboto"/>
                <a:sym typeface="Roboto"/>
              </a:rPr>
              <a:t>)</a:t>
            </a:r>
            <a:endParaRPr sz="1300"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ru" sz="1300" dirty="0">
                <a:solidFill>
                  <a:schemeClr val="dk1"/>
                </a:solidFill>
                <a:latin typeface="Roboto"/>
                <a:ea typeface="Roboto"/>
                <a:cs typeface="Roboto"/>
                <a:sym typeface="Roboto"/>
              </a:rPr>
              <a:t>PyTorch</a:t>
            </a:r>
            <a:endParaRPr lang="en-US" sz="1300" dirty="0">
              <a:solidFill>
                <a:schemeClr val="dk1"/>
              </a:solidFill>
              <a:latin typeface="Roboto"/>
              <a:ea typeface="Roboto"/>
              <a:cs typeface="Roboto"/>
              <a:sym typeface="Roboto"/>
            </a:endParaRPr>
          </a:p>
          <a:p>
            <a:pPr marL="457200" indent="-311150">
              <a:lnSpc>
                <a:spcPct val="115000"/>
              </a:lnSpc>
              <a:buClr>
                <a:schemeClr val="dk1"/>
              </a:buClr>
              <a:buSzPts val="1300"/>
              <a:buFont typeface="Roboto"/>
              <a:buChar char="-"/>
            </a:pPr>
            <a:r>
              <a:rPr lang="en-US" sz="1300" dirty="0">
                <a:latin typeface="Roboto"/>
                <a:ea typeface="Roboto"/>
                <a:cs typeface="Roboto"/>
                <a:sym typeface="Roboto"/>
              </a:rPr>
              <a:t>Jupyter notebook / </a:t>
            </a:r>
            <a:r>
              <a:rPr lang="en-US" sz="1300" dirty="0" err="1">
                <a:latin typeface="Roboto"/>
                <a:ea typeface="Roboto"/>
                <a:cs typeface="Roboto"/>
                <a:sym typeface="Roboto"/>
              </a:rPr>
              <a:t>VSCode</a:t>
            </a:r>
            <a:r>
              <a:rPr lang="en-US" sz="1300" dirty="0">
                <a:latin typeface="Roboto"/>
                <a:ea typeface="Roboto"/>
                <a:cs typeface="Roboto"/>
                <a:sym typeface="Roboto"/>
              </a:rPr>
              <a:t> / PyCharm</a:t>
            </a:r>
          </a:p>
        </p:txBody>
      </p:sp>
      <p:sp>
        <p:nvSpPr>
          <p:cNvPr id="339" name="Google Shape;339;p50"/>
          <p:cNvSpPr txBox="1"/>
          <p:nvPr/>
        </p:nvSpPr>
        <p:spPr>
          <a:xfrm>
            <a:off x="1993125" y="3762975"/>
            <a:ext cx="6825300" cy="6447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300" b="1" dirty="0">
                <a:solidFill>
                  <a:schemeClr val="dk1"/>
                </a:solidFill>
                <a:latin typeface="Roboto"/>
                <a:ea typeface="Roboto"/>
                <a:cs typeface="Roboto"/>
                <a:sym typeface="Roboto"/>
              </a:rPr>
              <a:t>Практика на курсе:</a:t>
            </a:r>
            <a:endParaRPr sz="1300" b="1"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SzPts val="1300"/>
              <a:buFont typeface="Roboto"/>
              <a:buChar char="-"/>
            </a:pPr>
            <a:r>
              <a:rPr lang="ru" sz="1300" dirty="0">
                <a:latin typeface="Roboto"/>
                <a:ea typeface="Roboto"/>
                <a:cs typeface="Roboto"/>
                <a:sym typeface="Roboto"/>
              </a:rPr>
              <a:t>разработка алгоритмов</a:t>
            </a:r>
            <a:endParaRPr sz="1300" dirty="0">
              <a:latin typeface="Roboto"/>
              <a:ea typeface="Roboto"/>
              <a:cs typeface="Roboto"/>
              <a:sym typeface="Roboto"/>
            </a:endParaRPr>
          </a:p>
        </p:txBody>
      </p:sp>
      <p:pic>
        <p:nvPicPr>
          <p:cNvPr id="340" name="Google Shape;340;p50"/>
          <p:cNvPicPr preferRelativeResize="0"/>
          <p:nvPr/>
        </p:nvPicPr>
        <p:blipFill rotWithShape="1">
          <a:blip r:embed="rId6">
            <a:alphaModFix/>
          </a:blip>
          <a:srcRect/>
          <a:stretch/>
        </p:blipFill>
        <p:spPr>
          <a:xfrm>
            <a:off x="1070725" y="3762975"/>
            <a:ext cx="757225" cy="757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1"/>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Ваши вопросы?</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2"/>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900"/>
              <a:t>Основы и зарождение Reinforcement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7"/>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Третья парадигма машинного обучения</a:t>
            </a:r>
            <a:endParaRPr/>
          </a:p>
        </p:txBody>
      </p:sp>
      <p:pic>
        <p:nvPicPr>
          <p:cNvPr id="324" name="Google Shape;324;p47"/>
          <p:cNvPicPr preferRelativeResize="0"/>
          <p:nvPr/>
        </p:nvPicPr>
        <p:blipFill>
          <a:blip r:embed="rId3">
            <a:alphaModFix/>
          </a:blip>
          <a:stretch>
            <a:fillRect/>
          </a:stretch>
        </p:blipFill>
        <p:spPr>
          <a:xfrm>
            <a:off x="3981275" y="1257599"/>
            <a:ext cx="4770050" cy="3230849"/>
          </a:xfrm>
          <a:prstGeom prst="rect">
            <a:avLst/>
          </a:prstGeom>
          <a:noFill/>
          <a:ln>
            <a:noFill/>
          </a:ln>
        </p:spPr>
      </p:pic>
      <p:pic>
        <p:nvPicPr>
          <p:cNvPr id="325" name="Google Shape;325;p47"/>
          <p:cNvPicPr preferRelativeResize="0"/>
          <p:nvPr/>
        </p:nvPicPr>
        <p:blipFill rotWithShape="1">
          <a:blip r:embed="rId4">
            <a:alphaModFix/>
          </a:blip>
          <a:srcRect/>
          <a:stretch/>
        </p:blipFill>
        <p:spPr>
          <a:xfrm>
            <a:off x="360000" y="1311488"/>
            <a:ext cx="3453575" cy="3130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8"/>
          <p:cNvSpPr txBox="1"/>
          <p:nvPr/>
        </p:nvSpPr>
        <p:spPr>
          <a:xfrm>
            <a:off x="251147" y="3241968"/>
            <a:ext cx="8641705" cy="16157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200" b="1" dirty="0">
                <a:solidFill>
                  <a:srgbClr val="FF7700"/>
                </a:solidFill>
                <a:latin typeface="Roboto"/>
                <a:ea typeface="Roboto"/>
                <a:cs typeface="Roboto"/>
                <a:sym typeface="Roboto"/>
              </a:rPr>
              <a:t>Обучение с подкреплением</a:t>
            </a:r>
            <a:endParaRPr sz="1200" b="1" dirty="0">
              <a:solidFill>
                <a:srgbClr val="FF7700"/>
              </a:solidFill>
              <a:latin typeface="Roboto"/>
              <a:ea typeface="Roboto"/>
              <a:cs typeface="Roboto"/>
              <a:sym typeface="Roboto"/>
            </a:endParaRPr>
          </a:p>
          <a:p>
            <a:pPr marL="0" lvl="0" indent="0" algn="l" rtl="0">
              <a:spcBef>
                <a:spcPts val="0"/>
              </a:spcBef>
              <a:spcAft>
                <a:spcPts val="0"/>
              </a:spcAft>
              <a:buNone/>
            </a:pPr>
            <a:endParaRPr sz="1200" b="1" dirty="0">
              <a:solidFill>
                <a:srgbClr val="FF7700"/>
              </a:solidFill>
              <a:latin typeface="Roboto"/>
              <a:ea typeface="Roboto"/>
              <a:cs typeface="Roboto"/>
              <a:sym typeface="Roboto"/>
            </a:endParaRPr>
          </a:p>
          <a:p>
            <a:pPr marL="0" lvl="0" indent="0" algn="l" rtl="0">
              <a:lnSpc>
                <a:spcPct val="115000"/>
              </a:lnSpc>
              <a:spcBef>
                <a:spcPts val="0"/>
              </a:spcBef>
              <a:spcAft>
                <a:spcPts val="0"/>
              </a:spcAft>
              <a:buNone/>
            </a:pPr>
            <a:r>
              <a:rPr lang="ru" sz="1200" dirty="0">
                <a:solidFill>
                  <a:schemeClr val="dk1"/>
                </a:solidFill>
                <a:latin typeface="Roboto"/>
                <a:ea typeface="Roboto"/>
                <a:cs typeface="Roboto"/>
                <a:sym typeface="Roboto"/>
              </a:rPr>
              <a:t>Агент взаимодействует со средой методом проб и ошибок, чтобы выработать наиболее оптимальное поведение </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ru" sz="1200" dirty="0">
                <a:solidFill>
                  <a:schemeClr val="dk1"/>
                </a:solidFill>
                <a:latin typeface="Roboto"/>
                <a:ea typeface="Roboto"/>
                <a:cs typeface="Roboto"/>
                <a:sym typeface="Roboto"/>
              </a:rPr>
              <a:t>для максимизации получаемого вознаграждения.</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ru" sz="1200" dirty="0">
                <a:solidFill>
                  <a:schemeClr val="dk1"/>
                </a:solidFill>
                <a:latin typeface="Roboto"/>
                <a:ea typeface="Roboto"/>
                <a:cs typeface="Roboto"/>
                <a:sym typeface="Roboto"/>
              </a:rPr>
              <a:t>Агент своими действиями может влиять на последующие состояния среды и получаемое вознаграждение </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ru" sz="1200" dirty="0">
                <a:solidFill>
                  <a:schemeClr val="dk1"/>
                </a:solidFill>
                <a:latin typeface="Roboto"/>
                <a:ea typeface="Roboto"/>
                <a:cs typeface="Roboto"/>
                <a:sym typeface="Roboto"/>
              </a:rPr>
              <a:t>(в том числе отложенное).</a:t>
            </a:r>
            <a:endParaRPr sz="1200" dirty="0">
              <a:solidFill>
                <a:schemeClr val="dk1"/>
              </a:solidFill>
              <a:latin typeface="Roboto"/>
              <a:ea typeface="Roboto"/>
              <a:cs typeface="Roboto"/>
              <a:sym typeface="Roboto"/>
            </a:endParaRPr>
          </a:p>
        </p:txBody>
      </p:sp>
      <p:sp>
        <p:nvSpPr>
          <p:cNvPr id="331" name="Google Shape;331;p48"/>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Третья парадигма машинного обучения</a:t>
            </a:r>
            <a:endParaRPr/>
          </a:p>
        </p:txBody>
      </p:sp>
      <p:pic>
        <p:nvPicPr>
          <p:cNvPr id="3" name="Picture 2">
            <a:extLst>
              <a:ext uri="{FF2B5EF4-FFF2-40B4-BE49-F238E27FC236}">
                <a16:creationId xmlns:a16="http://schemas.microsoft.com/office/drawing/2014/main" id="{03A924AF-833D-D94B-AA07-D19892893FF8}"/>
              </a:ext>
            </a:extLst>
          </p:cNvPr>
          <p:cNvPicPr>
            <a:picLocks noChangeAspect="1"/>
          </p:cNvPicPr>
          <p:nvPr/>
        </p:nvPicPr>
        <p:blipFill>
          <a:blip r:embed="rId3"/>
          <a:stretch>
            <a:fillRect/>
          </a:stretch>
        </p:blipFill>
        <p:spPr>
          <a:xfrm>
            <a:off x="131832" y="1195426"/>
            <a:ext cx="3482225" cy="1953208"/>
          </a:xfrm>
          <a:prstGeom prst="rect">
            <a:avLst/>
          </a:prstGeom>
        </p:spPr>
      </p:pic>
      <p:sp>
        <p:nvSpPr>
          <p:cNvPr id="7" name="TextBox 6">
            <a:extLst>
              <a:ext uri="{FF2B5EF4-FFF2-40B4-BE49-F238E27FC236}">
                <a16:creationId xmlns:a16="http://schemas.microsoft.com/office/drawing/2014/main" id="{8911D4F1-8530-D443-A772-64D4E93E7018}"/>
              </a:ext>
            </a:extLst>
          </p:cNvPr>
          <p:cNvSpPr txBox="1"/>
          <p:nvPr/>
        </p:nvSpPr>
        <p:spPr>
          <a:xfrm>
            <a:off x="3614057" y="1110201"/>
            <a:ext cx="5225142" cy="2123658"/>
          </a:xfrm>
          <a:prstGeom prst="rect">
            <a:avLst/>
          </a:prstGeom>
          <a:noFill/>
        </p:spPr>
        <p:txBody>
          <a:bodyPr wrap="square">
            <a:spAutoFit/>
          </a:bodyPr>
          <a:lstStyle/>
          <a:p>
            <a:pPr marL="0" lvl="0" indent="0" algn="l" rtl="0">
              <a:spcBef>
                <a:spcPts val="0"/>
              </a:spcBef>
              <a:spcAft>
                <a:spcPts val="0"/>
              </a:spcAft>
              <a:buNone/>
            </a:pPr>
            <a:r>
              <a:rPr lang="ru-RU" sz="1200" b="1" dirty="0">
                <a:solidFill>
                  <a:srgbClr val="FF7700"/>
                </a:solidFill>
                <a:latin typeface="Roboto"/>
                <a:ea typeface="Roboto"/>
                <a:cs typeface="Roboto"/>
                <a:sym typeface="Roboto"/>
              </a:rPr>
              <a:t>Обучение с учителем</a:t>
            </a:r>
          </a:p>
          <a:p>
            <a:pPr marL="0" lvl="0" indent="0" algn="l" rtl="0">
              <a:spcBef>
                <a:spcPts val="0"/>
              </a:spcBef>
              <a:spcAft>
                <a:spcPts val="0"/>
              </a:spcAft>
              <a:buNone/>
            </a:pPr>
            <a:endParaRPr lang="ru-RU" sz="1200" b="1" dirty="0">
              <a:solidFill>
                <a:srgbClr val="FF7700"/>
              </a:solidFill>
              <a:latin typeface="Roboto"/>
              <a:ea typeface="Roboto"/>
              <a:cs typeface="Roboto"/>
              <a:sym typeface="Roboto"/>
            </a:endParaRPr>
          </a:p>
          <a:p>
            <a:pPr marL="0" lvl="0" indent="0" algn="l" rtl="0">
              <a:spcBef>
                <a:spcPts val="0"/>
              </a:spcBef>
              <a:spcAft>
                <a:spcPts val="0"/>
              </a:spcAft>
              <a:buNone/>
            </a:pPr>
            <a:r>
              <a:rPr lang="ru-RU" sz="1200" dirty="0">
                <a:solidFill>
                  <a:schemeClr val="dk1"/>
                </a:solidFill>
                <a:latin typeface="Roboto"/>
                <a:ea typeface="Roboto"/>
                <a:cs typeface="Roboto"/>
                <a:sym typeface="Roboto"/>
              </a:rPr>
              <a:t>Модель обучается на основе прецедентов (пары стимул-реакция), с целью восстановления / приближения потенциальной функциональной связи между входными и выходными сигналами.</a:t>
            </a:r>
          </a:p>
          <a:p>
            <a:pPr marL="0" lvl="0" indent="0" algn="l" rtl="0">
              <a:spcBef>
                <a:spcPts val="0"/>
              </a:spcBef>
              <a:spcAft>
                <a:spcPts val="0"/>
              </a:spcAft>
              <a:buNone/>
            </a:pPr>
            <a:endParaRPr lang="ru-RU" sz="1200" dirty="0">
              <a:solidFill>
                <a:schemeClr val="dk1"/>
              </a:solidFill>
              <a:latin typeface="Roboto"/>
              <a:ea typeface="Roboto"/>
              <a:cs typeface="Roboto"/>
              <a:sym typeface="Roboto"/>
            </a:endParaRPr>
          </a:p>
          <a:p>
            <a:pPr marL="0" lvl="0" indent="0" algn="l" rtl="0">
              <a:spcBef>
                <a:spcPts val="0"/>
              </a:spcBef>
              <a:spcAft>
                <a:spcPts val="0"/>
              </a:spcAft>
              <a:buNone/>
            </a:pPr>
            <a:r>
              <a:rPr lang="ru-RU" sz="1200" b="1" dirty="0">
                <a:solidFill>
                  <a:srgbClr val="FF7700"/>
                </a:solidFill>
                <a:latin typeface="Roboto"/>
                <a:ea typeface="Roboto"/>
                <a:cs typeface="Roboto"/>
                <a:sym typeface="Roboto"/>
              </a:rPr>
              <a:t>Обучение без учителя</a:t>
            </a:r>
          </a:p>
          <a:p>
            <a:pPr marL="0" lvl="0" indent="0" algn="l" rtl="0">
              <a:spcBef>
                <a:spcPts val="0"/>
              </a:spcBef>
              <a:spcAft>
                <a:spcPts val="0"/>
              </a:spcAft>
              <a:buNone/>
            </a:pPr>
            <a:endParaRPr lang="ru-RU" sz="1200" b="1" dirty="0">
              <a:solidFill>
                <a:srgbClr val="FF7700"/>
              </a:solidFill>
              <a:latin typeface="Roboto"/>
              <a:ea typeface="Roboto"/>
              <a:cs typeface="Roboto"/>
              <a:sym typeface="Roboto"/>
            </a:endParaRPr>
          </a:p>
          <a:p>
            <a:pPr marL="0" lvl="0" indent="0" algn="l" rtl="0">
              <a:spcBef>
                <a:spcPts val="0"/>
              </a:spcBef>
              <a:spcAft>
                <a:spcPts val="0"/>
              </a:spcAft>
              <a:buNone/>
            </a:pPr>
            <a:r>
              <a:rPr lang="ru-RU" sz="1200" dirty="0">
                <a:solidFill>
                  <a:schemeClr val="dk1"/>
                </a:solidFill>
                <a:latin typeface="Roboto"/>
                <a:ea typeface="Roboto"/>
                <a:cs typeface="Roboto"/>
                <a:sym typeface="Roboto"/>
              </a:rPr>
              <a:t>Модель обучается с целью обнаружения структуры в некотором пространстве объектов </a:t>
            </a:r>
          </a:p>
          <a:p>
            <a:pPr marL="0" lvl="0" indent="0" algn="l" rtl="0">
              <a:spcBef>
                <a:spcPts val="0"/>
              </a:spcBef>
              <a:spcAft>
                <a:spcPts val="0"/>
              </a:spcAft>
              <a:buNone/>
            </a:pPr>
            <a:r>
              <a:rPr lang="ru-RU" sz="1200" dirty="0">
                <a:solidFill>
                  <a:schemeClr val="dk1"/>
                </a:solidFill>
                <a:latin typeface="Roboto"/>
                <a:ea typeface="Roboto"/>
                <a:cs typeface="Roboto"/>
                <a:sym typeface="Roboto"/>
              </a:rPr>
              <a:t>(внутренние взаимосвязи, зависимости, закономерности).</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4"/>
          <p:cNvSpPr txBox="1"/>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solidFill>
                  <a:srgbClr val="000000"/>
                </a:solidFill>
                <a:latin typeface="Roboto"/>
                <a:ea typeface="Roboto"/>
                <a:cs typeface="Roboto"/>
                <a:sym typeface="Roboto"/>
              </a:rPr>
              <a:t>Что такое Обучение с Подкреплением?</a:t>
            </a:r>
            <a:endParaRPr sz="3100" b="1">
              <a:solidFill>
                <a:srgbClr val="000000"/>
              </a:solidFill>
              <a:latin typeface="Roboto"/>
              <a:ea typeface="Roboto"/>
              <a:cs typeface="Roboto"/>
              <a:sym typeface="Roboto"/>
            </a:endParaRPr>
          </a:p>
        </p:txBody>
      </p:sp>
      <p:sp>
        <p:nvSpPr>
          <p:cNvPr id="364" name="Google Shape;364;p54"/>
          <p:cNvSpPr txBox="1"/>
          <p:nvPr/>
        </p:nvSpPr>
        <p:spPr>
          <a:xfrm>
            <a:off x="500550" y="3727302"/>
            <a:ext cx="3413400" cy="1106845"/>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300"/>
              </a:spcBef>
              <a:spcAft>
                <a:spcPts val="0"/>
              </a:spcAft>
              <a:buNone/>
            </a:pPr>
            <a:r>
              <a:rPr lang="ru" sz="1350" dirty="0">
                <a:solidFill>
                  <a:srgbClr val="000000"/>
                </a:solidFill>
                <a:latin typeface="Roboto"/>
                <a:ea typeface="Roboto"/>
                <a:cs typeface="Roboto"/>
                <a:sym typeface="Roboto"/>
              </a:rPr>
              <a:t>Этот метод обучения схож с тем, как люди и животные учатся на основе положительного и отрицательного подкрепления.</a:t>
            </a:r>
            <a:endParaRPr sz="1350" dirty="0">
              <a:solidFill>
                <a:srgbClr val="000000"/>
              </a:solidFill>
              <a:latin typeface="Roboto"/>
              <a:ea typeface="Roboto"/>
              <a:cs typeface="Roboto"/>
              <a:sym typeface="Roboto"/>
            </a:endParaRPr>
          </a:p>
        </p:txBody>
      </p:sp>
      <p:pic>
        <p:nvPicPr>
          <p:cNvPr id="366" name="Google Shape;366;p54"/>
          <p:cNvPicPr preferRelativeResize="0"/>
          <p:nvPr/>
        </p:nvPicPr>
        <p:blipFill>
          <a:blip r:embed="rId3">
            <a:alphaModFix/>
          </a:blip>
          <a:stretch>
            <a:fillRect/>
          </a:stretch>
        </p:blipFill>
        <p:spPr>
          <a:xfrm>
            <a:off x="3896900" y="3030155"/>
            <a:ext cx="5124250" cy="1882375"/>
          </a:xfrm>
          <a:prstGeom prst="rect">
            <a:avLst/>
          </a:prstGeom>
          <a:noFill/>
          <a:ln>
            <a:noFill/>
          </a:ln>
        </p:spPr>
      </p:pic>
      <p:pic>
        <p:nvPicPr>
          <p:cNvPr id="3" name="Picture 2">
            <a:extLst>
              <a:ext uri="{FF2B5EF4-FFF2-40B4-BE49-F238E27FC236}">
                <a16:creationId xmlns:a16="http://schemas.microsoft.com/office/drawing/2014/main" id="{3330083A-FA26-074C-A116-EF5F9B0F9C3A}"/>
              </a:ext>
            </a:extLst>
          </p:cNvPr>
          <p:cNvPicPr>
            <a:picLocks noChangeAspect="1"/>
          </p:cNvPicPr>
          <p:nvPr/>
        </p:nvPicPr>
        <p:blipFill>
          <a:blip r:embed="rId4"/>
          <a:stretch>
            <a:fillRect/>
          </a:stretch>
        </p:blipFill>
        <p:spPr>
          <a:xfrm>
            <a:off x="500549" y="1097072"/>
            <a:ext cx="2982879" cy="2312602"/>
          </a:xfrm>
          <a:prstGeom prst="rect">
            <a:avLst/>
          </a:prstGeom>
        </p:spPr>
      </p:pic>
      <p:sp>
        <p:nvSpPr>
          <p:cNvPr id="9" name="TextBox 8">
            <a:extLst>
              <a:ext uri="{FF2B5EF4-FFF2-40B4-BE49-F238E27FC236}">
                <a16:creationId xmlns:a16="http://schemas.microsoft.com/office/drawing/2014/main" id="{49C337B1-DDA1-0642-93FA-ABAEDC5B58D7}"/>
              </a:ext>
            </a:extLst>
          </p:cNvPr>
          <p:cNvSpPr txBox="1"/>
          <p:nvPr/>
        </p:nvSpPr>
        <p:spPr>
          <a:xfrm>
            <a:off x="3913950" y="1310536"/>
            <a:ext cx="4572000" cy="1314078"/>
          </a:xfrm>
          <a:prstGeom prst="rect">
            <a:avLst/>
          </a:prstGeom>
          <a:noFill/>
        </p:spPr>
        <p:txBody>
          <a:bodyPr wrap="square">
            <a:spAutoFit/>
          </a:bodyPr>
          <a:lstStyle/>
          <a:p>
            <a:pPr marL="0" lvl="0" indent="0" algn="l" rtl="0">
              <a:lnSpc>
                <a:spcPct val="115000"/>
              </a:lnSpc>
              <a:spcBef>
                <a:spcPts val="300"/>
              </a:spcBef>
              <a:spcAft>
                <a:spcPts val="0"/>
              </a:spcAft>
              <a:buNone/>
            </a:pPr>
            <a:r>
              <a:rPr lang="ru-RU" sz="1400" b="1" dirty="0">
                <a:solidFill>
                  <a:srgbClr val="000000"/>
                </a:solidFill>
                <a:latin typeface="Roboto"/>
                <a:ea typeface="Roboto"/>
                <a:cs typeface="Roboto"/>
                <a:sym typeface="Roboto"/>
              </a:rPr>
              <a:t>Обучение с Подкреплением</a:t>
            </a:r>
            <a:r>
              <a:rPr lang="ru-RU" sz="1400" dirty="0">
                <a:solidFill>
                  <a:srgbClr val="000000"/>
                </a:solidFill>
                <a:latin typeface="Roboto"/>
                <a:ea typeface="Roboto"/>
                <a:cs typeface="Roboto"/>
                <a:sym typeface="Roboto"/>
              </a:rPr>
              <a:t> - это направление машинного обучения, где </a:t>
            </a:r>
            <a:r>
              <a:rPr lang="ru-RU" sz="1400" i="1" u="sng" dirty="0">
                <a:solidFill>
                  <a:srgbClr val="000000"/>
                </a:solidFill>
                <a:latin typeface="Roboto"/>
                <a:ea typeface="Roboto"/>
                <a:cs typeface="Roboto"/>
                <a:sym typeface="Roboto"/>
              </a:rPr>
              <a:t>агент</a:t>
            </a:r>
            <a:r>
              <a:rPr lang="ru-RU" sz="1400" dirty="0">
                <a:solidFill>
                  <a:srgbClr val="000000"/>
                </a:solidFill>
                <a:latin typeface="Roboto"/>
                <a:ea typeface="Roboto"/>
                <a:cs typeface="Roboto"/>
                <a:sym typeface="Roboto"/>
              </a:rPr>
              <a:t> (искусственный интеллект) обучается, </a:t>
            </a:r>
            <a:r>
              <a:rPr lang="ru-RU" sz="1400" i="1" u="sng" dirty="0">
                <a:solidFill>
                  <a:srgbClr val="000000"/>
                </a:solidFill>
                <a:latin typeface="Roboto"/>
                <a:ea typeface="Roboto"/>
                <a:cs typeface="Roboto"/>
                <a:sym typeface="Roboto"/>
              </a:rPr>
              <a:t>принимая решения</a:t>
            </a:r>
            <a:r>
              <a:rPr lang="ru-RU" sz="1400" dirty="0">
                <a:solidFill>
                  <a:srgbClr val="000000"/>
                </a:solidFill>
                <a:latin typeface="Roboto"/>
                <a:ea typeface="Roboto"/>
                <a:cs typeface="Roboto"/>
                <a:sym typeface="Roboto"/>
              </a:rPr>
              <a:t> и действуя </a:t>
            </a:r>
            <a:r>
              <a:rPr lang="ru-RU" sz="1400" i="1" u="sng" dirty="0">
                <a:solidFill>
                  <a:srgbClr val="000000"/>
                </a:solidFill>
                <a:latin typeface="Roboto"/>
                <a:ea typeface="Roboto"/>
                <a:cs typeface="Roboto"/>
                <a:sym typeface="Roboto"/>
              </a:rPr>
              <a:t>в некоторой среде</a:t>
            </a:r>
            <a:r>
              <a:rPr lang="ru-RU" sz="1400" dirty="0">
                <a:solidFill>
                  <a:srgbClr val="000000"/>
                </a:solidFill>
                <a:latin typeface="Roboto"/>
                <a:ea typeface="Roboto"/>
                <a:cs typeface="Roboto"/>
                <a:sym typeface="Roboto"/>
              </a:rPr>
              <a:t> получая награду и штрафы с целью </a:t>
            </a:r>
            <a:r>
              <a:rPr lang="ru-RU" sz="1400" i="1" u="sng" dirty="0">
                <a:solidFill>
                  <a:srgbClr val="000000"/>
                </a:solidFill>
                <a:latin typeface="Roboto"/>
                <a:ea typeface="Roboto"/>
                <a:cs typeface="Roboto"/>
                <a:sym typeface="Roboto"/>
              </a:rPr>
              <a:t>максимизировать некую награду</a:t>
            </a:r>
            <a:r>
              <a:rPr lang="ru-RU" sz="1400" dirty="0">
                <a:solidFill>
                  <a:srgbClr val="000000"/>
                </a:solidFill>
                <a:latin typeface="Roboto"/>
                <a:ea typeface="Roboto"/>
                <a:cs typeface="Roboto"/>
                <a:sym typeface="Roboto"/>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8"/>
          <p:cNvSpPr/>
          <p:nvPr/>
        </p:nvSpPr>
        <p:spPr>
          <a:xfrm>
            <a:off x="630000" y="2703050"/>
            <a:ext cx="1033800" cy="1983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8"/>
          <p:cNvSpPr txBox="1">
            <a:spLocks noGrp="1"/>
          </p:cNvSpPr>
          <p:nvPr>
            <p:ph type="title"/>
          </p:nvPr>
        </p:nvSpPr>
        <p:spPr>
          <a:xfrm>
            <a:off x="500550" y="821219"/>
            <a:ext cx="8520600" cy="10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Reinforcement learning.</a:t>
            </a:r>
            <a:br>
              <a:rPr lang="en-US" dirty="0"/>
            </a:br>
            <a:r>
              <a:rPr lang="ru-RU" sz="2400" dirty="0"/>
              <a:t>Введение в обучение с подкреплением</a:t>
            </a:r>
            <a:r>
              <a:rPr lang="ru-RU" dirty="0"/>
              <a:t>.</a:t>
            </a:r>
            <a:endParaRPr dirty="0"/>
          </a:p>
        </p:txBody>
      </p:sp>
      <p:sp>
        <p:nvSpPr>
          <p:cNvPr id="207" name="Google Shape;207;p48"/>
          <p:cNvSpPr txBox="1">
            <a:spLocks noGrp="1"/>
          </p:cNvSpPr>
          <p:nvPr>
            <p:ph type="subTitle" idx="1"/>
          </p:nvPr>
        </p:nvSpPr>
        <p:spPr>
          <a:xfrm>
            <a:off x="500550" y="520133"/>
            <a:ext cx="7796700" cy="356926"/>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ru" dirty="0"/>
              <a:t>Тема вебинара</a:t>
            </a:r>
            <a:endParaRPr dirty="0"/>
          </a:p>
        </p:txBody>
      </p:sp>
      <p:sp>
        <p:nvSpPr>
          <p:cNvPr id="208" name="Google Shape;208;p48"/>
          <p:cNvSpPr txBox="1">
            <a:spLocks noGrp="1"/>
          </p:cNvSpPr>
          <p:nvPr>
            <p:ph type="subTitle" idx="2"/>
          </p:nvPr>
        </p:nvSpPr>
        <p:spPr>
          <a:xfrm>
            <a:off x="3082400" y="2304911"/>
            <a:ext cx="5856300" cy="396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ru" dirty="0"/>
              <a:t>Игорь Стурейко</a:t>
            </a:r>
            <a:endParaRPr dirty="0"/>
          </a:p>
        </p:txBody>
      </p:sp>
      <p:pic>
        <p:nvPicPr>
          <p:cNvPr id="3" name="Picture 2">
            <a:extLst>
              <a:ext uri="{FF2B5EF4-FFF2-40B4-BE49-F238E27FC236}">
                <a16:creationId xmlns:a16="http://schemas.microsoft.com/office/drawing/2014/main" id="{522215E3-7B5E-BC4F-9DA6-F65D728D82F1}"/>
              </a:ext>
            </a:extLst>
          </p:cNvPr>
          <p:cNvPicPr>
            <a:picLocks noChangeAspect="1"/>
          </p:cNvPicPr>
          <p:nvPr/>
        </p:nvPicPr>
        <p:blipFill rotWithShape="1">
          <a:blip r:embed="rId3">
            <a:extLst>
              <a:ext uri="{28A0092B-C50C-407E-A947-70E740481C1C}">
                <a14:useLocalDpi xmlns:a14="http://schemas.microsoft.com/office/drawing/2010/main" val="0"/>
              </a:ext>
            </a:extLst>
          </a:blip>
          <a:srcRect l="-1" t="12156" r="295"/>
          <a:stretch/>
        </p:blipFill>
        <p:spPr>
          <a:xfrm>
            <a:off x="832654" y="2865544"/>
            <a:ext cx="1662292" cy="1657372"/>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Google Shape;209;p48">
            <a:extLst>
              <a:ext uri="{FF2B5EF4-FFF2-40B4-BE49-F238E27FC236}">
                <a16:creationId xmlns:a16="http://schemas.microsoft.com/office/drawing/2014/main" id="{33B90E1D-3F43-DA49-B28B-ECCA7B6E41F8}"/>
              </a:ext>
            </a:extLst>
          </p:cNvPr>
          <p:cNvSpPr txBox="1">
            <a:spLocks noGrp="1"/>
          </p:cNvSpPr>
          <p:nvPr>
            <p:ph type="subTitle" idx="3"/>
          </p:nvPr>
        </p:nvSpPr>
        <p:spPr>
          <a:xfrm>
            <a:off x="3082400" y="2701811"/>
            <a:ext cx="5095500" cy="2133660"/>
          </a:xfrm>
          <a:prstGeom prst="rect">
            <a:avLst/>
          </a:prstGeom>
        </p:spPr>
        <p:txBody>
          <a:bodyPr spcFirstLastPara="1" wrap="square" lIns="91425" tIns="91425" rIns="91425" bIns="91425" anchor="t" anchorCtr="0">
            <a:normAutofit fontScale="85000" lnSpcReduction="10000"/>
          </a:bodyPr>
          <a:lstStyle/>
          <a:p>
            <a:pPr marL="0" indent="0"/>
            <a:r>
              <a:rPr lang="ru-RU" sz="1150" b="1" dirty="0"/>
              <a:t>Руководитель курсов: </a:t>
            </a:r>
            <a:r>
              <a:rPr lang="en-US" sz="1150" b="1" dirty="0"/>
              <a:t>Reinforcement Learning</a:t>
            </a:r>
            <a:r>
              <a:rPr lang="ru-RU" sz="1150" b="1" dirty="0"/>
              <a:t>, </a:t>
            </a:r>
            <a:r>
              <a:rPr lang="en-US" sz="1150" b="1" dirty="0"/>
              <a:t>ML Professional, ML Basic</a:t>
            </a:r>
            <a:endParaRPr lang="ru-RU" sz="1150" b="1" dirty="0"/>
          </a:p>
          <a:p>
            <a:pPr marL="0" marR="0" lvl="0" indent="0" algn="l" rtl="0">
              <a:lnSpc>
                <a:spcPct val="100000"/>
              </a:lnSpc>
              <a:spcBef>
                <a:spcPts val="0"/>
              </a:spcBef>
              <a:spcAft>
                <a:spcPts val="0"/>
              </a:spcAft>
              <a:buNone/>
            </a:pPr>
            <a:endParaRPr lang="en-US" sz="1150" b="1" dirty="0"/>
          </a:p>
          <a:p>
            <a:pPr marL="0" marR="0" lvl="0" indent="0" algn="l" rtl="0">
              <a:lnSpc>
                <a:spcPct val="100000"/>
              </a:lnSpc>
              <a:spcBef>
                <a:spcPts val="0"/>
              </a:spcBef>
              <a:spcAft>
                <a:spcPts val="0"/>
              </a:spcAft>
              <a:buNone/>
            </a:pPr>
            <a:r>
              <a:rPr lang="en-US" sz="1150" b="1" dirty="0" err="1"/>
              <a:t>Teamlead</a:t>
            </a:r>
            <a:r>
              <a:rPr lang="ru-RU" sz="1150" b="1" dirty="0"/>
              <a:t>, главный инженер проекта</a:t>
            </a:r>
            <a:r>
              <a:rPr lang="en-US" sz="1150" b="1" dirty="0"/>
              <a:t>, </a:t>
            </a:r>
            <a:endParaRPr lang="ru-RU" sz="1150" b="1" dirty="0"/>
          </a:p>
          <a:p>
            <a:pPr marL="0" marR="0" lvl="0" indent="0" algn="l" rtl="0">
              <a:lnSpc>
                <a:spcPct val="100000"/>
              </a:lnSpc>
              <a:spcBef>
                <a:spcPts val="0"/>
              </a:spcBef>
              <a:spcAft>
                <a:spcPts val="0"/>
              </a:spcAft>
              <a:buNone/>
            </a:pPr>
            <a:r>
              <a:rPr lang="ru-RU" sz="1150" b="1" dirty="0"/>
              <a:t>Физический факультет МГУ, </a:t>
            </a:r>
            <a:r>
              <a:rPr lang="en-US" sz="1150" b="1" dirty="0"/>
              <a:t>PhD </a:t>
            </a:r>
            <a:r>
              <a:rPr lang="ru-RU" sz="1150" b="1" dirty="0"/>
              <a:t>теоретическая физика</a:t>
            </a:r>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0"/>
              </a:spcAft>
              <a:buNone/>
            </a:pPr>
            <a:r>
              <a:rPr lang="ru" sz="1150" b="1" dirty="0"/>
              <a:t>Опыт:</a:t>
            </a:r>
            <a:endParaRPr sz="1150" dirty="0"/>
          </a:p>
          <a:p>
            <a:pPr marL="0" marR="0" lvl="0" indent="0" algn="l" rtl="0">
              <a:lnSpc>
                <a:spcPct val="100000"/>
              </a:lnSpc>
              <a:spcBef>
                <a:spcPts val="0"/>
              </a:spcBef>
              <a:spcAft>
                <a:spcPts val="0"/>
              </a:spcAft>
              <a:buNone/>
            </a:pPr>
            <a:r>
              <a:rPr lang="ru-RU" sz="1150" dirty="0"/>
              <a:t>Б</a:t>
            </a:r>
            <a:r>
              <a:rPr lang="ru" sz="1150" dirty="0"/>
              <a:t>олее 15 лет занимался прикладной математикой и мат моделированием</a:t>
            </a:r>
          </a:p>
          <a:p>
            <a:pPr marL="0" marR="0" lvl="0" indent="0" algn="l" rtl="0">
              <a:lnSpc>
                <a:spcPct val="100000"/>
              </a:lnSpc>
              <a:spcBef>
                <a:spcPts val="0"/>
              </a:spcBef>
              <a:spcAft>
                <a:spcPts val="0"/>
              </a:spcAft>
              <a:buNone/>
            </a:pPr>
            <a:r>
              <a:rPr lang="ru" sz="1150" dirty="0"/>
              <a:t>(Data Scientist) (Python, С++) в НИИ ПАО Газпром</a:t>
            </a:r>
            <a:endParaRPr sz="1150" dirty="0"/>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0"/>
              </a:spcAft>
              <a:buNone/>
            </a:pPr>
            <a:r>
              <a:rPr lang="ru-RU" sz="1150" dirty="0"/>
              <a:t>Анализ временных рядов, эволюционные модели, финансовые модели</a:t>
            </a:r>
          </a:p>
          <a:p>
            <a:pPr marL="0" marR="0" lvl="0" indent="0" algn="l" rtl="0">
              <a:lnSpc>
                <a:spcPct val="100000"/>
              </a:lnSpc>
              <a:spcBef>
                <a:spcPts val="0"/>
              </a:spcBef>
              <a:spcAft>
                <a:spcPts val="0"/>
              </a:spcAft>
              <a:buNone/>
            </a:pPr>
            <a:endParaRPr lang="en-US" sz="1150" b="1" dirty="0"/>
          </a:p>
          <a:p>
            <a:pPr marL="0" marR="0" lvl="0" indent="0" algn="l" rtl="0">
              <a:lnSpc>
                <a:spcPct val="100000"/>
              </a:lnSpc>
              <a:spcBef>
                <a:spcPts val="0"/>
              </a:spcBef>
              <a:spcAft>
                <a:spcPts val="0"/>
              </a:spcAft>
              <a:buNone/>
            </a:pPr>
            <a:r>
              <a:rPr lang="en-US" sz="1150" b="1" dirty="0"/>
              <a:t>@</a:t>
            </a:r>
            <a:r>
              <a:rPr lang="en-US" sz="1150" b="1" dirty="0" err="1"/>
              <a:t>stureiko</a:t>
            </a:r>
            <a:r>
              <a:rPr lang="en-US" sz="1150" b="1" dirty="0"/>
              <a:t> (TG)</a:t>
            </a:r>
            <a:endParaRPr lang="ru-RU" sz="1150" b="1" dirty="0"/>
          </a:p>
          <a:p>
            <a:pPr marL="0" marR="0" lvl="0" indent="0" algn="l" rtl="0">
              <a:lnSpc>
                <a:spcPct val="100000"/>
              </a:lnSpc>
              <a:spcBef>
                <a:spcPts val="0"/>
              </a:spcBef>
              <a:spcAft>
                <a:spcPts val="0"/>
              </a:spcAft>
              <a:buNone/>
            </a:pPr>
            <a:endParaRPr lang="ru-RU" sz="1150" b="1" dirty="0"/>
          </a:p>
          <a:p>
            <a:pPr marL="0" marR="0" lvl="0" indent="0" algn="l" rtl="0">
              <a:lnSpc>
                <a:spcPct val="100000"/>
              </a:lnSpc>
              <a:spcBef>
                <a:spcPts val="0"/>
              </a:spcBef>
              <a:spcAft>
                <a:spcPts val="0"/>
              </a:spcAft>
              <a:buNone/>
            </a:pPr>
            <a:r>
              <a:rPr lang="en-US" sz="1150" b="1" dirty="0"/>
              <a:t>LinkedIn: </a:t>
            </a:r>
            <a:r>
              <a:rPr lang="en-US" sz="1150" dirty="0">
                <a:hlinkClick r:id="rId4"/>
              </a:rPr>
              <a:t>igor-stureiko</a:t>
            </a:r>
            <a:r>
              <a:rPr lang="en-US" sz="1150" dirty="0"/>
              <a:t> </a:t>
            </a:r>
            <a:endParaRPr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1"/>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a:t>Вопросы?</a:t>
            </a:r>
            <a:endParaRPr/>
          </a:p>
        </p:txBody>
      </p:sp>
      <p:pic>
        <p:nvPicPr>
          <p:cNvPr id="413" name="Google Shape;413;p61"/>
          <p:cNvPicPr preferRelativeResize="0"/>
          <p:nvPr/>
        </p:nvPicPr>
        <p:blipFill rotWithShape="1">
          <a:blip r:embed="rId3">
            <a:alphaModFix/>
          </a:blip>
          <a:srcRect/>
          <a:stretch/>
        </p:blipFill>
        <p:spPr>
          <a:xfrm>
            <a:off x="1032750" y="2962492"/>
            <a:ext cx="496901" cy="496901"/>
          </a:xfrm>
          <a:prstGeom prst="rect">
            <a:avLst/>
          </a:prstGeom>
          <a:noFill/>
          <a:ln>
            <a:noFill/>
          </a:ln>
        </p:spPr>
      </p:pic>
      <p:sp>
        <p:nvSpPr>
          <p:cNvPr id="414" name="Google Shape;414;p61"/>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a:t>
            </a:r>
            <a:endParaRPr sz="1500">
              <a:solidFill>
                <a:srgbClr val="FFFFFF"/>
              </a:solidFill>
              <a:latin typeface="Roboto"/>
              <a:ea typeface="Roboto"/>
              <a:cs typeface="Roboto"/>
              <a:sym typeface="Roboto"/>
            </a:endParaRPr>
          </a:p>
        </p:txBody>
      </p:sp>
      <p:pic>
        <p:nvPicPr>
          <p:cNvPr id="415" name="Google Shape;415;p61"/>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416" name="Google Shape;416;p61"/>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8"/>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Применение </a:t>
            </a:r>
            <a:r>
              <a:rPr lang="en-US" dirty="0"/>
              <a:t>RL</a:t>
            </a:r>
            <a:endParaRPr dirty="0"/>
          </a:p>
          <a:p>
            <a:pPr marL="0" lvl="0" indent="0" algn="l" rtl="0">
              <a:spcBef>
                <a:spcPts val="0"/>
              </a:spcBef>
              <a:spcAft>
                <a:spcPts val="0"/>
              </a:spcAft>
              <a:buNone/>
            </a:pPr>
            <a:r>
              <a:rPr lang="ru" dirty="0"/>
              <a:t>в играх</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Система правил</a:t>
            </a:r>
            <a:endParaRPr/>
          </a:p>
        </p:txBody>
      </p:sp>
      <p:pic>
        <p:nvPicPr>
          <p:cNvPr id="258" name="Google Shape;258;p39"/>
          <p:cNvPicPr preferRelativeResize="0"/>
          <p:nvPr/>
        </p:nvPicPr>
        <p:blipFill>
          <a:blip r:embed="rId3">
            <a:alphaModFix/>
          </a:blip>
          <a:stretch>
            <a:fillRect/>
          </a:stretch>
        </p:blipFill>
        <p:spPr>
          <a:xfrm>
            <a:off x="5830650" y="1661363"/>
            <a:ext cx="2809350" cy="2107024"/>
          </a:xfrm>
          <a:prstGeom prst="rect">
            <a:avLst/>
          </a:prstGeom>
          <a:noFill/>
          <a:ln>
            <a:noFill/>
          </a:ln>
        </p:spPr>
      </p:pic>
      <p:pic>
        <p:nvPicPr>
          <p:cNvPr id="259" name="Google Shape;259;p39"/>
          <p:cNvPicPr preferRelativeResize="0"/>
          <p:nvPr/>
        </p:nvPicPr>
        <p:blipFill>
          <a:blip r:embed="rId4">
            <a:alphaModFix/>
          </a:blip>
          <a:stretch>
            <a:fillRect/>
          </a:stretch>
        </p:blipFill>
        <p:spPr>
          <a:xfrm>
            <a:off x="500550" y="1248776"/>
            <a:ext cx="5160180" cy="2569800"/>
          </a:xfrm>
          <a:prstGeom prst="rect">
            <a:avLst/>
          </a:prstGeom>
          <a:noFill/>
          <a:ln>
            <a:noFill/>
          </a:ln>
        </p:spPr>
      </p:pic>
      <p:sp>
        <p:nvSpPr>
          <p:cNvPr id="260" name="Google Shape;260;p39"/>
          <p:cNvSpPr txBox="1"/>
          <p:nvPr/>
        </p:nvSpPr>
        <p:spPr>
          <a:xfrm>
            <a:off x="6827425" y="3768363"/>
            <a:ext cx="9795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Pong</a:t>
            </a:r>
            <a:endParaRPr sz="1000">
              <a:solidFill>
                <a:schemeClr val="dk1"/>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Конечные автоматы</a:t>
            </a:r>
            <a:endParaRPr/>
          </a:p>
        </p:txBody>
      </p:sp>
      <p:sp>
        <p:nvSpPr>
          <p:cNvPr id="266" name="Google Shape;266;p40"/>
          <p:cNvSpPr txBox="1"/>
          <p:nvPr/>
        </p:nvSpPr>
        <p:spPr>
          <a:xfrm>
            <a:off x="6745575" y="3702313"/>
            <a:ext cx="9795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Doom</a:t>
            </a:r>
            <a:endParaRPr sz="1000">
              <a:solidFill>
                <a:schemeClr val="dk1"/>
              </a:solidFill>
              <a:latin typeface="Roboto"/>
              <a:ea typeface="Roboto"/>
              <a:cs typeface="Roboto"/>
              <a:sym typeface="Roboto"/>
            </a:endParaRPr>
          </a:p>
        </p:txBody>
      </p:sp>
      <p:pic>
        <p:nvPicPr>
          <p:cNvPr id="267" name="Google Shape;267;p40"/>
          <p:cNvPicPr preferRelativeResize="0"/>
          <p:nvPr/>
        </p:nvPicPr>
        <p:blipFill rotWithShape="1">
          <a:blip r:embed="rId3">
            <a:alphaModFix/>
          </a:blip>
          <a:srcRect l="8694" r="10803"/>
          <a:stretch/>
        </p:blipFill>
        <p:spPr>
          <a:xfrm>
            <a:off x="5830650" y="1737575"/>
            <a:ext cx="2809350" cy="1964760"/>
          </a:xfrm>
          <a:prstGeom prst="rect">
            <a:avLst/>
          </a:prstGeom>
          <a:noFill/>
          <a:ln>
            <a:noFill/>
          </a:ln>
        </p:spPr>
      </p:pic>
      <p:pic>
        <p:nvPicPr>
          <p:cNvPr id="268" name="Google Shape;268;p40"/>
          <p:cNvPicPr preferRelativeResize="0"/>
          <p:nvPr/>
        </p:nvPicPr>
        <p:blipFill>
          <a:blip r:embed="rId4">
            <a:alphaModFix/>
          </a:blip>
          <a:stretch>
            <a:fillRect/>
          </a:stretch>
        </p:blipFill>
        <p:spPr>
          <a:xfrm>
            <a:off x="604025" y="1248775"/>
            <a:ext cx="4497642" cy="34873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1"/>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Деревья поведения</a:t>
            </a:r>
            <a:endParaRPr/>
          </a:p>
        </p:txBody>
      </p:sp>
      <p:sp>
        <p:nvSpPr>
          <p:cNvPr id="274" name="Google Shape;274;p41"/>
          <p:cNvSpPr txBox="1"/>
          <p:nvPr/>
        </p:nvSpPr>
        <p:spPr>
          <a:xfrm>
            <a:off x="6388488" y="3737200"/>
            <a:ext cx="16782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Age of Empires</a:t>
            </a:r>
            <a:endParaRPr sz="1000">
              <a:solidFill>
                <a:schemeClr val="dk1"/>
              </a:solidFill>
              <a:latin typeface="Roboto"/>
              <a:ea typeface="Roboto"/>
              <a:cs typeface="Roboto"/>
              <a:sym typeface="Roboto"/>
            </a:endParaRPr>
          </a:p>
        </p:txBody>
      </p:sp>
      <p:pic>
        <p:nvPicPr>
          <p:cNvPr id="275" name="Google Shape;275;p41"/>
          <p:cNvPicPr preferRelativeResize="0"/>
          <p:nvPr/>
        </p:nvPicPr>
        <p:blipFill>
          <a:blip r:embed="rId3">
            <a:alphaModFix/>
          </a:blip>
          <a:stretch>
            <a:fillRect/>
          </a:stretch>
        </p:blipFill>
        <p:spPr>
          <a:xfrm>
            <a:off x="5815200" y="1477375"/>
            <a:ext cx="2824800" cy="2259824"/>
          </a:xfrm>
          <a:prstGeom prst="rect">
            <a:avLst/>
          </a:prstGeom>
          <a:noFill/>
          <a:ln>
            <a:noFill/>
          </a:ln>
        </p:spPr>
      </p:pic>
      <p:pic>
        <p:nvPicPr>
          <p:cNvPr id="276" name="Google Shape;276;p41"/>
          <p:cNvPicPr preferRelativeResize="0"/>
          <p:nvPr/>
        </p:nvPicPr>
        <p:blipFill>
          <a:blip r:embed="rId4">
            <a:alphaModFix/>
          </a:blip>
          <a:stretch>
            <a:fillRect/>
          </a:stretch>
        </p:blipFill>
        <p:spPr>
          <a:xfrm>
            <a:off x="253350" y="906925"/>
            <a:ext cx="5190124" cy="416377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2"/>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Коллективное поведение</a:t>
            </a:r>
            <a:endParaRPr/>
          </a:p>
        </p:txBody>
      </p:sp>
      <p:pic>
        <p:nvPicPr>
          <p:cNvPr id="282" name="Google Shape;282;p42"/>
          <p:cNvPicPr preferRelativeResize="0"/>
          <p:nvPr/>
        </p:nvPicPr>
        <p:blipFill>
          <a:blip r:embed="rId3">
            <a:alphaModFix/>
          </a:blip>
          <a:stretch>
            <a:fillRect/>
          </a:stretch>
        </p:blipFill>
        <p:spPr>
          <a:xfrm>
            <a:off x="5931194" y="2908775"/>
            <a:ext cx="2708805" cy="1523700"/>
          </a:xfrm>
          <a:prstGeom prst="rect">
            <a:avLst/>
          </a:prstGeom>
          <a:noFill/>
          <a:ln>
            <a:noFill/>
          </a:ln>
        </p:spPr>
      </p:pic>
      <p:sp>
        <p:nvSpPr>
          <p:cNvPr id="283" name="Google Shape;283;p42"/>
          <p:cNvSpPr txBox="1"/>
          <p:nvPr/>
        </p:nvSpPr>
        <p:spPr>
          <a:xfrm>
            <a:off x="6446500" y="4432475"/>
            <a:ext cx="16782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Horizon Zero Dawn</a:t>
            </a:r>
            <a:endParaRPr sz="1000">
              <a:solidFill>
                <a:schemeClr val="dk1"/>
              </a:solidFill>
              <a:latin typeface="Roboto"/>
              <a:ea typeface="Roboto"/>
              <a:cs typeface="Roboto"/>
              <a:sym typeface="Roboto"/>
            </a:endParaRPr>
          </a:p>
        </p:txBody>
      </p:sp>
      <p:pic>
        <p:nvPicPr>
          <p:cNvPr id="284" name="Google Shape;284;p42"/>
          <p:cNvPicPr preferRelativeResize="0"/>
          <p:nvPr/>
        </p:nvPicPr>
        <p:blipFill>
          <a:blip r:embed="rId4">
            <a:alphaModFix/>
          </a:blip>
          <a:stretch>
            <a:fillRect/>
          </a:stretch>
        </p:blipFill>
        <p:spPr>
          <a:xfrm>
            <a:off x="920025" y="1620500"/>
            <a:ext cx="4380001" cy="2344399"/>
          </a:xfrm>
          <a:prstGeom prst="rect">
            <a:avLst/>
          </a:prstGeom>
          <a:noFill/>
          <a:ln>
            <a:noFill/>
          </a:ln>
        </p:spPr>
      </p:pic>
      <p:pic>
        <p:nvPicPr>
          <p:cNvPr id="285" name="Google Shape;285;p42"/>
          <p:cNvPicPr preferRelativeResize="0"/>
          <p:nvPr/>
        </p:nvPicPr>
        <p:blipFill>
          <a:blip r:embed="rId5">
            <a:alphaModFix/>
          </a:blip>
          <a:stretch>
            <a:fillRect/>
          </a:stretch>
        </p:blipFill>
        <p:spPr>
          <a:xfrm>
            <a:off x="5931200" y="879600"/>
            <a:ext cx="2708798" cy="1523699"/>
          </a:xfrm>
          <a:prstGeom prst="rect">
            <a:avLst/>
          </a:prstGeom>
          <a:noFill/>
          <a:ln>
            <a:noFill/>
          </a:ln>
        </p:spPr>
      </p:pic>
      <p:sp>
        <p:nvSpPr>
          <p:cNvPr id="286" name="Google Shape;286;p42"/>
          <p:cNvSpPr txBox="1"/>
          <p:nvPr/>
        </p:nvSpPr>
        <p:spPr>
          <a:xfrm>
            <a:off x="6446500" y="2403300"/>
            <a:ext cx="16782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F.E.A.R.</a:t>
            </a:r>
            <a:endParaRPr sz="1000">
              <a:solidFill>
                <a:schemeClr val="dk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3"/>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Адаптивное поведение</a:t>
            </a:r>
            <a:endParaRPr/>
          </a:p>
        </p:txBody>
      </p:sp>
      <p:pic>
        <p:nvPicPr>
          <p:cNvPr id="292" name="Google Shape;292;p43"/>
          <p:cNvPicPr preferRelativeResize="0"/>
          <p:nvPr/>
        </p:nvPicPr>
        <p:blipFill rotWithShape="1">
          <a:blip r:embed="rId3">
            <a:alphaModFix/>
          </a:blip>
          <a:srcRect b="9066"/>
          <a:stretch/>
        </p:blipFill>
        <p:spPr>
          <a:xfrm>
            <a:off x="6044100" y="722650"/>
            <a:ext cx="2595750" cy="1770275"/>
          </a:xfrm>
          <a:prstGeom prst="rect">
            <a:avLst/>
          </a:prstGeom>
          <a:noFill/>
          <a:ln>
            <a:noFill/>
          </a:ln>
        </p:spPr>
      </p:pic>
      <p:pic>
        <p:nvPicPr>
          <p:cNvPr id="293" name="Google Shape;293;p43"/>
          <p:cNvPicPr preferRelativeResize="0"/>
          <p:nvPr/>
        </p:nvPicPr>
        <p:blipFill>
          <a:blip r:embed="rId4">
            <a:alphaModFix/>
          </a:blip>
          <a:stretch>
            <a:fillRect/>
          </a:stretch>
        </p:blipFill>
        <p:spPr>
          <a:xfrm>
            <a:off x="6044100" y="2958250"/>
            <a:ext cx="2595750" cy="1458977"/>
          </a:xfrm>
          <a:prstGeom prst="rect">
            <a:avLst/>
          </a:prstGeom>
          <a:noFill/>
          <a:ln>
            <a:noFill/>
          </a:ln>
        </p:spPr>
      </p:pic>
      <p:sp>
        <p:nvSpPr>
          <p:cNvPr id="294" name="Google Shape;294;p43"/>
          <p:cNvSpPr txBox="1"/>
          <p:nvPr/>
        </p:nvSpPr>
        <p:spPr>
          <a:xfrm>
            <a:off x="6502875" y="2492925"/>
            <a:ext cx="16782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Black &amp; White</a:t>
            </a:r>
            <a:endParaRPr sz="1000">
              <a:solidFill>
                <a:schemeClr val="dk1"/>
              </a:solidFill>
              <a:latin typeface="Roboto"/>
              <a:ea typeface="Roboto"/>
              <a:cs typeface="Roboto"/>
              <a:sym typeface="Roboto"/>
            </a:endParaRPr>
          </a:p>
        </p:txBody>
      </p:sp>
      <p:sp>
        <p:nvSpPr>
          <p:cNvPr id="295" name="Google Shape;295;p43"/>
          <p:cNvSpPr txBox="1"/>
          <p:nvPr/>
        </p:nvSpPr>
        <p:spPr>
          <a:xfrm>
            <a:off x="6044175" y="4417225"/>
            <a:ext cx="25956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Middle-earth: Shadow of Mordor</a:t>
            </a:r>
            <a:endParaRPr sz="1000">
              <a:solidFill>
                <a:schemeClr val="dk1"/>
              </a:solidFill>
              <a:latin typeface="Roboto"/>
              <a:ea typeface="Roboto"/>
              <a:cs typeface="Roboto"/>
              <a:sym typeface="Roboto"/>
            </a:endParaRPr>
          </a:p>
        </p:txBody>
      </p:sp>
      <p:pic>
        <p:nvPicPr>
          <p:cNvPr id="296" name="Google Shape;296;p43"/>
          <p:cNvPicPr preferRelativeResize="0"/>
          <p:nvPr/>
        </p:nvPicPr>
        <p:blipFill>
          <a:blip r:embed="rId5">
            <a:alphaModFix/>
          </a:blip>
          <a:stretch>
            <a:fillRect/>
          </a:stretch>
        </p:blipFill>
        <p:spPr>
          <a:xfrm>
            <a:off x="718300" y="1096375"/>
            <a:ext cx="4993423" cy="3237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5"/>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Игра на основе правил</a:t>
            </a:r>
            <a:endParaRPr dirty="0"/>
          </a:p>
        </p:txBody>
      </p:sp>
      <p:pic>
        <p:nvPicPr>
          <p:cNvPr id="312" name="Google Shape;312;p45"/>
          <p:cNvPicPr preferRelativeResize="0"/>
          <p:nvPr/>
        </p:nvPicPr>
        <p:blipFill>
          <a:blip r:embed="rId3">
            <a:alphaModFix/>
          </a:blip>
          <a:stretch>
            <a:fillRect/>
          </a:stretch>
        </p:blipFill>
        <p:spPr>
          <a:xfrm>
            <a:off x="527825" y="1337587"/>
            <a:ext cx="4559900" cy="2943818"/>
          </a:xfrm>
          <a:prstGeom prst="rect">
            <a:avLst/>
          </a:prstGeom>
          <a:noFill/>
          <a:ln>
            <a:noFill/>
          </a:ln>
        </p:spPr>
      </p:pic>
      <p:pic>
        <p:nvPicPr>
          <p:cNvPr id="313" name="Google Shape;313;p45"/>
          <p:cNvPicPr preferRelativeResize="0"/>
          <p:nvPr/>
        </p:nvPicPr>
        <p:blipFill>
          <a:blip r:embed="rId4">
            <a:alphaModFix/>
          </a:blip>
          <a:stretch>
            <a:fillRect/>
          </a:stretch>
        </p:blipFill>
        <p:spPr>
          <a:xfrm>
            <a:off x="5783100" y="1444851"/>
            <a:ext cx="2780699" cy="27806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3"/>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900"/>
              <a:t>Современные применения</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Охлаждение дата-центров</a:t>
            </a:r>
            <a:endParaRPr dirty="0"/>
          </a:p>
        </p:txBody>
      </p:sp>
      <p:pic>
        <p:nvPicPr>
          <p:cNvPr id="447" name="Google Shape;447;p66"/>
          <p:cNvPicPr preferRelativeResize="0"/>
          <p:nvPr/>
        </p:nvPicPr>
        <p:blipFill rotWithShape="1">
          <a:blip r:embed="rId3">
            <a:alphaModFix/>
          </a:blip>
          <a:srcRect t="28690" b="3096"/>
          <a:stretch/>
        </p:blipFill>
        <p:spPr>
          <a:xfrm>
            <a:off x="754750" y="1380922"/>
            <a:ext cx="7634499" cy="2927125"/>
          </a:xfrm>
          <a:prstGeom prst="rect">
            <a:avLst/>
          </a:prstGeom>
          <a:noFill/>
          <a:ln>
            <a:noFill/>
          </a:ln>
        </p:spPr>
      </p:pic>
      <p:sp>
        <p:nvSpPr>
          <p:cNvPr id="448" name="Google Shape;448;p66"/>
          <p:cNvSpPr txBox="1"/>
          <p:nvPr/>
        </p:nvSpPr>
        <p:spPr>
          <a:xfrm>
            <a:off x="1450350" y="4658825"/>
            <a:ext cx="6243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900">
                <a:latin typeface="Roboto"/>
                <a:ea typeface="Roboto"/>
                <a:cs typeface="Roboto"/>
                <a:sym typeface="Roboto"/>
              </a:rPr>
              <a:t>Источник: https://www.deepmind.com/blog/safety-first-ai-for-autonomous-data-centre-cooling-and-industrial-control</a:t>
            </a:r>
            <a:endParaRPr sz="9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3200" b="1"/>
              <a:t>Правила вебинара</a:t>
            </a:r>
            <a:endParaRPr sz="3200" b="1"/>
          </a:p>
        </p:txBody>
      </p:sp>
      <p:pic>
        <p:nvPicPr>
          <p:cNvPr id="160" name="Google Shape;160;p35"/>
          <p:cNvPicPr preferRelativeResize="0"/>
          <p:nvPr/>
        </p:nvPicPr>
        <p:blipFill rotWithShape="1">
          <a:blip r:embed="rId3">
            <a:alphaModFix/>
          </a:blip>
          <a:srcRect/>
          <a:stretch/>
        </p:blipFill>
        <p:spPr>
          <a:xfrm>
            <a:off x="837650" y="3951281"/>
            <a:ext cx="692621" cy="692620"/>
          </a:xfrm>
          <a:prstGeom prst="rect">
            <a:avLst/>
          </a:prstGeom>
          <a:noFill/>
          <a:ln>
            <a:noFill/>
          </a:ln>
        </p:spPr>
      </p:pic>
      <p:pic>
        <p:nvPicPr>
          <p:cNvPr id="161" name="Google Shape;161;p35"/>
          <p:cNvPicPr preferRelativeResize="0"/>
          <p:nvPr/>
        </p:nvPicPr>
        <p:blipFill rotWithShape="1">
          <a:blip r:embed="rId4">
            <a:alphaModFix/>
          </a:blip>
          <a:srcRect/>
          <a:stretch/>
        </p:blipFill>
        <p:spPr>
          <a:xfrm>
            <a:off x="837650" y="1281613"/>
            <a:ext cx="692621" cy="692620"/>
          </a:xfrm>
          <a:prstGeom prst="rect">
            <a:avLst/>
          </a:prstGeom>
          <a:noFill/>
          <a:ln>
            <a:noFill/>
          </a:ln>
        </p:spPr>
      </p:pic>
      <p:pic>
        <p:nvPicPr>
          <p:cNvPr id="162" name="Google Shape;162;p35"/>
          <p:cNvPicPr preferRelativeResize="0"/>
          <p:nvPr/>
        </p:nvPicPr>
        <p:blipFill rotWithShape="1">
          <a:blip r:embed="rId5">
            <a:alphaModFix/>
          </a:blip>
          <a:srcRect/>
          <a:stretch/>
        </p:blipFill>
        <p:spPr>
          <a:xfrm>
            <a:off x="837651" y="3061406"/>
            <a:ext cx="692621" cy="692599"/>
          </a:xfrm>
          <a:prstGeom prst="rect">
            <a:avLst/>
          </a:prstGeom>
          <a:noFill/>
          <a:ln>
            <a:noFill/>
          </a:ln>
        </p:spPr>
      </p:pic>
      <p:sp>
        <p:nvSpPr>
          <p:cNvPr id="163" name="Google Shape;163;p35"/>
          <p:cNvSpPr txBox="1"/>
          <p:nvPr/>
        </p:nvSpPr>
        <p:spPr>
          <a:xfrm>
            <a:off x="1654525" y="1252250"/>
            <a:ext cx="247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Активно</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участвуем</a:t>
            </a:r>
            <a:endParaRPr sz="1500">
              <a:latin typeface="Roboto"/>
              <a:ea typeface="Roboto"/>
              <a:cs typeface="Roboto"/>
              <a:sym typeface="Roboto"/>
            </a:endParaRPr>
          </a:p>
        </p:txBody>
      </p:sp>
      <p:sp>
        <p:nvSpPr>
          <p:cNvPr id="164" name="Google Shape;164;p35"/>
          <p:cNvSpPr txBox="1"/>
          <p:nvPr/>
        </p:nvSpPr>
        <p:spPr>
          <a:xfrm>
            <a:off x="1654525" y="3066419"/>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Задаем вопрос</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чат или голосом</a:t>
            </a:r>
            <a:endParaRPr sz="1500">
              <a:latin typeface="Roboto"/>
              <a:ea typeface="Roboto"/>
              <a:cs typeface="Roboto"/>
              <a:sym typeface="Roboto"/>
            </a:endParaRPr>
          </a:p>
        </p:txBody>
      </p:sp>
      <p:sp>
        <p:nvSpPr>
          <p:cNvPr id="165" name="Google Shape;165;p35"/>
          <p:cNvSpPr txBox="1"/>
          <p:nvPr/>
        </p:nvSpPr>
        <p:spPr>
          <a:xfrm>
            <a:off x="1654525" y="3975059"/>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Вопросы вижу в чате,</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могу ответить не сразу</a:t>
            </a:r>
            <a:endParaRPr sz="1500">
              <a:latin typeface="Roboto"/>
              <a:ea typeface="Roboto"/>
              <a:cs typeface="Roboto"/>
              <a:sym typeface="Roboto"/>
            </a:endParaRPr>
          </a:p>
        </p:txBody>
      </p:sp>
      <p:sp>
        <p:nvSpPr>
          <p:cNvPr id="166" name="Google Shape;166;p35"/>
          <p:cNvSpPr txBox="1"/>
          <p:nvPr/>
        </p:nvSpPr>
        <p:spPr>
          <a:xfrm>
            <a:off x="1654525" y="2049300"/>
            <a:ext cx="24753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dirty="0">
                <a:latin typeface="Roboto"/>
                <a:ea typeface="Roboto"/>
                <a:cs typeface="Roboto"/>
                <a:sym typeface="Roboto"/>
              </a:rPr>
              <a:t>Off-topic обсуждаем</a:t>
            </a:r>
            <a:endParaRPr sz="1500" dirty="0">
              <a:latin typeface="Roboto"/>
              <a:ea typeface="Roboto"/>
              <a:cs typeface="Roboto"/>
              <a:sym typeface="Roboto"/>
            </a:endParaRPr>
          </a:p>
          <a:p>
            <a:pPr marL="0" lvl="0" indent="0" algn="l" rtl="0">
              <a:spcBef>
                <a:spcPts val="0"/>
              </a:spcBef>
              <a:spcAft>
                <a:spcPts val="0"/>
              </a:spcAft>
              <a:buNone/>
            </a:pPr>
            <a:r>
              <a:rPr lang="ru" sz="1500" dirty="0">
                <a:latin typeface="Roboto"/>
                <a:ea typeface="Roboto"/>
                <a:cs typeface="Roboto"/>
                <a:sym typeface="Roboto"/>
              </a:rPr>
              <a:t>в учебной группе #</a:t>
            </a:r>
            <a:r>
              <a:rPr lang="ru" sz="1500" b="1" dirty="0">
                <a:latin typeface="Roboto"/>
                <a:ea typeface="Roboto"/>
                <a:cs typeface="Roboto"/>
                <a:sym typeface="Roboto"/>
              </a:rPr>
              <a:t>OTUS RL-202</a:t>
            </a:r>
            <a:r>
              <a:rPr lang="en-US" sz="1500" b="1" dirty="0">
                <a:latin typeface="Roboto"/>
                <a:ea typeface="Roboto"/>
                <a:cs typeface="Roboto"/>
                <a:sym typeface="Roboto"/>
              </a:rPr>
              <a:t>4</a:t>
            </a:r>
            <a:r>
              <a:rPr lang="ru" sz="1500" b="1" dirty="0">
                <a:latin typeface="Roboto"/>
                <a:ea typeface="Roboto"/>
                <a:cs typeface="Roboto"/>
                <a:sym typeface="Roboto"/>
              </a:rPr>
              <a:t>-</a:t>
            </a:r>
            <a:r>
              <a:rPr lang="en-US" sz="1500" b="1" dirty="0">
                <a:latin typeface="Roboto"/>
                <a:ea typeface="Roboto"/>
                <a:cs typeface="Roboto"/>
                <a:sym typeface="Roboto"/>
              </a:rPr>
              <a:t>06</a:t>
            </a:r>
            <a:endParaRPr sz="1500" dirty="0">
              <a:latin typeface="Roboto"/>
              <a:ea typeface="Roboto"/>
              <a:cs typeface="Roboto"/>
              <a:sym typeface="Roboto"/>
            </a:endParaRPr>
          </a:p>
        </p:txBody>
      </p:sp>
      <p:sp>
        <p:nvSpPr>
          <p:cNvPr id="167" name="Google Shape;167;p35"/>
          <p:cNvSpPr/>
          <p:nvPr/>
        </p:nvSpPr>
        <p:spPr>
          <a:xfrm>
            <a:off x="6046275" y="-8050"/>
            <a:ext cx="30975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5"/>
          <p:cNvSpPr txBox="1"/>
          <p:nvPr/>
        </p:nvSpPr>
        <p:spPr>
          <a:xfrm>
            <a:off x="6344063" y="1052963"/>
            <a:ext cx="2044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b="1">
                <a:solidFill>
                  <a:schemeClr val="lt1"/>
                </a:solidFill>
                <a:latin typeface="Roboto"/>
                <a:ea typeface="Roboto"/>
                <a:cs typeface="Roboto"/>
                <a:sym typeface="Roboto"/>
              </a:rPr>
              <a:t>Условные </a:t>
            </a:r>
            <a:endParaRPr sz="2000" b="1">
              <a:solidFill>
                <a:schemeClr val="lt1"/>
              </a:solidFill>
              <a:latin typeface="Roboto"/>
              <a:ea typeface="Roboto"/>
              <a:cs typeface="Roboto"/>
              <a:sym typeface="Roboto"/>
            </a:endParaRPr>
          </a:p>
          <a:p>
            <a:pPr marL="0" lvl="0" indent="0" algn="l" rtl="0">
              <a:spcBef>
                <a:spcPts val="0"/>
              </a:spcBef>
              <a:spcAft>
                <a:spcPts val="0"/>
              </a:spcAft>
              <a:buNone/>
            </a:pPr>
            <a:r>
              <a:rPr lang="ru" sz="2000" b="1">
                <a:solidFill>
                  <a:schemeClr val="lt1"/>
                </a:solidFill>
                <a:latin typeface="Roboto"/>
                <a:ea typeface="Roboto"/>
                <a:cs typeface="Roboto"/>
                <a:sym typeface="Roboto"/>
              </a:rPr>
              <a:t>обозначения</a:t>
            </a:r>
            <a:endParaRPr sz="2000" b="1">
              <a:solidFill>
                <a:schemeClr val="lt1"/>
              </a:solidFill>
              <a:latin typeface="Roboto"/>
              <a:ea typeface="Roboto"/>
              <a:cs typeface="Roboto"/>
              <a:sym typeface="Roboto"/>
            </a:endParaRPr>
          </a:p>
        </p:txBody>
      </p:sp>
      <p:pic>
        <p:nvPicPr>
          <p:cNvPr id="169" name="Google Shape;169;p35"/>
          <p:cNvPicPr preferRelativeResize="0"/>
          <p:nvPr/>
        </p:nvPicPr>
        <p:blipFill rotWithShape="1">
          <a:blip r:embed="rId6">
            <a:alphaModFix/>
          </a:blip>
          <a:srcRect/>
          <a:stretch/>
        </p:blipFill>
        <p:spPr>
          <a:xfrm>
            <a:off x="6438593" y="1912032"/>
            <a:ext cx="330301" cy="330303"/>
          </a:xfrm>
          <a:prstGeom prst="rect">
            <a:avLst/>
          </a:prstGeom>
          <a:noFill/>
          <a:ln>
            <a:noFill/>
          </a:ln>
        </p:spPr>
      </p:pic>
      <p:sp>
        <p:nvSpPr>
          <p:cNvPr id="170" name="Google Shape;170;p35"/>
          <p:cNvSpPr txBox="1"/>
          <p:nvPr/>
        </p:nvSpPr>
        <p:spPr>
          <a:xfrm>
            <a:off x="6829363" y="1898744"/>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Индивидуально</a:t>
            </a:r>
            <a:endParaRPr sz="1100">
              <a:solidFill>
                <a:schemeClr val="lt1"/>
              </a:solidFill>
              <a:latin typeface="Roboto"/>
              <a:ea typeface="Roboto"/>
              <a:cs typeface="Roboto"/>
              <a:sym typeface="Roboto"/>
            </a:endParaRPr>
          </a:p>
        </p:txBody>
      </p:sp>
      <p:pic>
        <p:nvPicPr>
          <p:cNvPr id="171" name="Google Shape;171;p35"/>
          <p:cNvPicPr preferRelativeResize="0"/>
          <p:nvPr/>
        </p:nvPicPr>
        <p:blipFill rotWithShape="1">
          <a:blip r:embed="rId7">
            <a:alphaModFix/>
          </a:blip>
          <a:srcRect/>
          <a:stretch/>
        </p:blipFill>
        <p:spPr>
          <a:xfrm>
            <a:off x="6438593" y="2392126"/>
            <a:ext cx="330301" cy="330303"/>
          </a:xfrm>
          <a:prstGeom prst="rect">
            <a:avLst/>
          </a:prstGeom>
          <a:noFill/>
          <a:ln>
            <a:noFill/>
          </a:ln>
        </p:spPr>
      </p:pic>
      <p:sp>
        <p:nvSpPr>
          <p:cNvPr id="172" name="Google Shape;172;p35"/>
          <p:cNvSpPr txBox="1"/>
          <p:nvPr/>
        </p:nvSpPr>
        <p:spPr>
          <a:xfrm>
            <a:off x="6829363" y="2291099"/>
            <a:ext cx="204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Время, необходимое</a:t>
            </a:r>
            <a:endParaRPr sz="1100">
              <a:solidFill>
                <a:schemeClr val="lt1"/>
              </a:solidFill>
              <a:latin typeface="Roboto"/>
              <a:ea typeface="Roboto"/>
              <a:cs typeface="Roboto"/>
              <a:sym typeface="Roboto"/>
            </a:endParaRPr>
          </a:p>
          <a:p>
            <a:pPr marL="0" lvl="0" indent="0" algn="l" rtl="0">
              <a:spcBef>
                <a:spcPts val="0"/>
              </a:spcBef>
              <a:spcAft>
                <a:spcPts val="0"/>
              </a:spcAft>
              <a:buNone/>
            </a:pPr>
            <a:r>
              <a:rPr lang="ru" sz="1100">
                <a:solidFill>
                  <a:schemeClr val="lt1"/>
                </a:solidFill>
                <a:latin typeface="Roboto"/>
                <a:ea typeface="Roboto"/>
                <a:cs typeface="Roboto"/>
                <a:sym typeface="Roboto"/>
              </a:rPr>
              <a:t>на активность</a:t>
            </a:r>
            <a:endParaRPr sz="1100">
              <a:solidFill>
                <a:schemeClr val="lt1"/>
              </a:solidFill>
              <a:latin typeface="Roboto"/>
              <a:ea typeface="Roboto"/>
              <a:cs typeface="Roboto"/>
              <a:sym typeface="Roboto"/>
            </a:endParaRPr>
          </a:p>
        </p:txBody>
      </p:sp>
      <p:pic>
        <p:nvPicPr>
          <p:cNvPr id="173" name="Google Shape;173;p35"/>
          <p:cNvPicPr preferRelativeResize="0"/>
          <p:nvPr/>
        </p:nvPicPr>
        <p:blipFill rotWithShape="1">
          <a:blip r:embed="rId8">
            <a:alphaModFix/>
          </a:blip>
          <a:srcRect/>
          <a:stretch/>
        </p:blipFill>
        <p:spPr>
          <a:xfrm>
            <a:off x="6438593" y="2872220"/>
            <a:ext cx="330301" cy="330303"/>
          </a:xfrm>
          <a:prstGeom prst="rect">
            <a:avLst/>
          </a:prstGeom>
          <a:noFill/>
          <a:ln>
            <a:noFill/>
          </a:ln>
        </p:spPr>
      </p:pic>
      <p:sp>
        <p:nvSpPr>
          <p:cNvPr id="174" name="Google Shape;174;p35"/>
          <p:cNvSpPr txBox="1"/>
          <p:nvPr/>
        </p:nvSpPr>
        <p:spPr>
          <a:xfrm>
            <a:off x="6829363" y="2873300"/>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Пишем в чат</a:t>
            </a:r>
            <a:endParaRPr sz="1100">
              <a:solidFill>
                <a:schemeClr val="lt1"/>
              </a:solidFill>
              <a:latin typeface="Roboto"/>
              <a:ea typeface="Roboto"/>
              <a:cs typeface="Roboto"/>
              <a:sym typeface="Roboto"/>
            </a:endParaRPr>
          </a:p>
        </p:txBody>
      </p:sp>
      <p:pic>
        <p:nvPicPr>
          <p:cNvPr id="175" name="Google Shape;175;p35"/>
          <p:cNvPicPr preferRelativeResize="0"/>
          <p:nvPr/>
        </p:nvPicPr>
        <p:blipFill rotWithShape="1">
          <a:blip r:embed="rId9">
            <a:alphaModFix/>
          </a:blip>
          <a:srcRect/>
          <a:stretch/>
        </p:blipFill>
        <p:spPr>
          <a:xfrm>
            <a:off x="6438593" y="3352314"/>
            <a:ext cx="330301" cy="330303"/>
          </a:xfrm>
          <a:prstGeom prst="rect">
            <a:avLst/>
          </a:prstGeom>
          <a:noFill/>
          <a:ln>
            <a:noFill/>
          </a:ln>
        </p:spPr>
      </p:pic>
      <p:sp>
        <p:nvSpPr>
          <p:cNvPr id="176" name="Google Shape;176;p35"/>
          <p:cNvSpPr txBox="1"/>
          <p:nvPr/>
        </p:nvSpPr>
        <p:spPr>
          <a:xfrm>
            <a:off x="6829363" y="3359347"/>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Говорим голосом</a:t>
            </a:r>
            <a:endParaRPr sz="1100">
              <a:solidFill>
                <a:schemeClr val="lt1"/>
              </a:solidFill>
              <a:latin typeface="Roboto"/>
              <a:ea typeface="Roboto"/>
              <a:cs typeface="Roboto"/>
              <a:sym typeface="Roboto"/>
            </a:endParaRPr>
          </a:p>
        </p:txBody>
      </p:sp>
      <p:pic>
        <p:nvPicPr>
          <p:cNvPr id="177" name="Google Shape;177;p35"/>
          <p:cNvPicPr preferRelativeResize="0"/>
          <p:nvPr/>
        </p:nvPicPr>
        <p:blipFill rotWithShape="1">
          <a:blip r:embed="rId10">
            <a:alphaModFix/>
          </a:blip>
          <a:srcRect/>
          <a:stretch/>
        </p:blipFill>
        <p:spPr>
          <a:xfrm>
            <a:off x="6438593" y="3832409"/>
            <a:ext cx="330301" cy="330301"/>
          </a:xfrm>
          <a:prstGeom prst="rect">
            <a:avLst/>
          </a:prstGeom>
          <a:noFill/>
          <a:ln>
            <a:noFill/>
          </a:ln>
        </p:spPr>
      </p:pic>
      <p:sp>
        <p:nvSpPr>
          <p:cNvPr id="178" name="Google Shape;178;p35"/>
          <p:cNvSpPr txBox="1"/>
          <p:nvPr/>
        </p:nvSpPr>
        <p:spPr>
          <a:xfrm>
            <a:off x="6829363" y="3827568"/>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Документ</a:t>
            </a:r>
            <a:endParaRPr sz="1100">
              <a:solidFill>
                <a:schemeClr val="lt1"/>
              </a:solidFill>
              <a:latin typeface="Roboto"/>
              <a:ea typeface="Roboto"/>
              <a:cs typeface="Roboto"/>
              <a:sym typeface="Roboto"/>
            </a:endParaRPr>
          </a:p>
        </p:txBody>
      </p:sp>
      <p:pic>
        <p:nvPicPr>
          <p:cNvPr id="179" name="Google Shape;179;p35"/>
          <p:cNvPicPr preferRelativeResize="0"/>
          <p:nvPr/>
        </p:nvPicPr>
        <p:blipFill rotWithShape="1">
          <a:blip r:embed="rId11">
            <a:alphaModFix/>
          </a:blip>
          <a:srcRect/>
          <a:stretch/>
        </p:blipFill>
        <p:spPr>
          <a:xfrm>
            <a:off x="6438593" y="4312503"/>
            <a:ext cx="330301" cy="330303"/>
          </a:xfrm>
          <a:prstGeom prst="rect">
            <a:avLst/>
          </a:prstGeom>
          <a:noFill/>
          <a:ln>
            <a:noFill/>
          </a:ln>
        </p:spPr>
      </p:pic>
      <p:sp>
        <p:nvSpPr>
          <p:cNvPr id="180" name="Google Shape;180;p35"/>
          <p:cNvSpPr txBox="1"/>
          <p:nvPr/>
        </p:nvSpPr>
        <p:spPr>
          <a:xfrm>
            <a:off x="6829363" y="4223086"/>
            <a:ext cx="204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Ответьте себе или</a:t>
            </a:r>
            <a:endParaRPr sz="1100">
              <a:solidFill>
                <a:schemeClr val="lt1"/>
              </a:solidFill>
              <a:latin typeface="Roboto"/>
              <a:ea typeface="Roboto"/>
              <a:cs typeface="Roboto"/>
              <a:sym typeface="Roboto"/>
            </a:endParaRPr>
          </a:p>
          <a:p>
            <a:pPr marL="0" lvl="0" indent="0" algn="l" rtl="0">
              <a:spcBef>
                <a:spcPts val="0"/>
              </a:spcBef>
              <a:spcAft>
                <a:spcPts val="0"/>
              </a:spcAft>
              <a:buNone/>
            </a:pPr>
            <a:r>
              <a:rPr lang="ru" sz="1100">
                <a:solidFill>
                  <a:schemeClr val="lt1"/>
                </a:solidFill>
                <a:latin typeface="Roboto"/>
                <a:ea typeface="Roboto"/>
                <a:cs typeface="Roboto"/>
                <a:sym typeface="Roboto"/>
              </a:rPr>
              <a:t>задайте вопрос</a:t>
            </a:r>
            <a:endParaRPr sz="1100">
              <a:solidFill>
                <a:schemeClr val="lt1"/>
              </a:solidFill>
              <a:latin typeface="Roboto"/>
              <a:ea typeface="Roboto"/>
              <a:cs typeface="Roboto"/>
              <a:sym typeface="Roboto"/>
            </a:endParaRPr>
          </a:p>
        </p:txBody>
      </p:sp>
      <p:pic>
        <p:nvPicPr>
          <p:cNvPr id="181" name="Google Shape;181;p35"/>
          <p:cNvPicPr preferRelativeResize="0"/>
          <p:nvPr/>
        </p:nvPicPr>
        <p:blipFill rotWithShape="1">
          <a:blip r:embed="rId12">
            <a:alphaModFix/>
          </a:blip>
          <a:srcRect/>
          <a:stretch/>
        </p:blipFill>
        <p:spPr>
          <a:xfrm>
            <a:off x="860726" y="2148424"/>
            <a:ext cx="692625" cy="692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Торговля на бирже</a:t>
            </a:r>
            <a:endParaRPr/>
          </a:p>
        </p:txBody>
      </p:sp>
      <p:pic>
        <p:nvPicPr>
          <p:cNvPr id="454" name="Google Shape;454;p67"/>
          <p:cNvPicPr preferRelativeResize="0"/>
          <p:nvPr/>
        </p:nvPicPr>
        <p:blipFill>
          <a:blip r:embed="rId3">
            <a:alphaModFix/>
          </a:blip>
          <a:stretch>
            <a:fillRect/>
          </a:stretch>
        </p:blipFill>
        <p:spPr>
          <a:xfrm>
            <a:off x="651213" y="1493848"/>
            <a:ext cx="7841575" cy="2367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8451-21DD-C740-8DFF-B574AB7A6A9D}"/>
              </a:ext>
            </a:extLst>
          </p:cNvPr>
          <p:cNvSpPr>
            <a:spLocks noGrp="1"/>
          </p:cNvSpPr>
          <p:nvPr>
            <p:ph type="title"/>
          </p:nvPr>
        </p:nvSpPr>
        <p:spPr/>
        <p:txBody>
          <a:bodyPr/>
          <a:lstStyle/>
          <a:p>
            <a:r>
              <a:rPr lang="ru-RU" dirty="0"/>
              <a:t>Автономное вождение</a:t>
            </a:r>
            <a:endParaRPr lang="en-US" dirty="0"/>
          </a:p>
        </p:txBody>
      </p:sp>
      <p:pic>
        <p:nvPicPr>
          <p:cNvPr id="5" name="Picture 4">
            <a:extLst>
              <a:ext uri="{FF2B5EF4-FFF2-40B4-BE49-F238E27FC236}">
                <a16:creationId xmlns:a16="http://schemas.microsoft.com/office/drawing/2014/main" id="{A5B6359F-2556-824E-AD6B-AA892EFB8C45}"/>
              </a:ext>
            </a:extLst>
          </p:cNvPr>
          <p:cNvPicPr>
            <a:picLocks noChangeAspect="1"/>
          </p:cNvPicPr>
          <p:nvPr/>
        </p:nvPicPr>
        <p:blipFill>
          <a:blip r:embed="rId2"/>
          <a:stretch>
            <a:fillRect/>
          </a:stretch>
        </p:blipFill>
        <p:spPr>
          <a:xfrm>
            <a:off x="1599164" y="1224773"/>
            <a:ext cx="6045200" cy="3378200"/>
          </a:xfrm>
          <a:prstGeom prst="rect">
            <a:avLst/>
          </a:prstGeom>
        </p:spPr>
      </p:pic>
    </p:spTree>
    <p:extLst>
      <p:ext uri="{BB962C8B-B14F-4D97-AF65-F5344CB8AC3E}">
        <p14:creationId xmlns:p14="http://schemas.microsoft.com/office/powerpoint/2010/main" val="86392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F7D32-9FCE-9E49-9556-923788739F72}"/>
              </a:ext>
            </a:extLst>
          </p:cNvPr>
          <p:cNvSpPr>
            <a:spLocks noGrp="1"/>
          </p:cNvSpPr>
          <p:nvPr>
            <p:ph type="title"/>
          </p:nvPr>
        </p:nvSpPr>
        <p:spPr/>
        <p:txBody>
          <a:bodyPr/>
          <a:lstStyle/>
          <a:p>
            <a:r>
              <a:rPr lang="ru-RU" dirty="0"/>
              <a:t>Контроль движения в городе</a:t>
            </a:r>
            <a:endParaRPr lang="en-US" dirty="0"/>
          </a:p>
        </p:txBody>
      </p:sp>
      <p:pic>
        <p:nvPicPr>
          <p:cNvPr id="4" name="Picture 3">
            <a:extLst>
              <a:ext uri="{FF2B5EF4-FFF2-40B4-BE49-F238E27FC236}">
                <a16:creationId xmlns:a16="http://schemas.microsoft.com/office/drawing/2014/main" id="{DF526023-D88A-BA40-BE11-1C83A7F5C2DC}"/>
              </a:ext>
            </a:extLst>
          </p:cNvPr>
          <p:cNvPicPr>
            <a:picLocks noChangeAspect="1"/>
          </p:cNvPicPr>
          <p:nvPr/>
        </p:nvPicPr>
        <p:blipFill>
          <a:blip r:embed="rId2"/>
          <a:stretch>
            <a:fillRect/>
          </a:stretch>
        </p:blipFill>
        <p:spPr>
          <a:xfrm>
            <a:off x="1320964" y="1320771"/>
            <a:ext cx="6879771" cy="3492005"/>
          </a:xfrm>
          <a:prstGeom prst="rect">
            <a:avLst/>
          </a:prstGeom>
        </p:spPr>
      </p:pic>
    </p:spTree>
    <p:extLst>
      <p:ext uri="{BB962C8B-B14F-4D97-AF65-F5344CB8AC3E}">
        <p14:creationId xmlns:p14="http://schemas.microsoft.com/office/powerpoint/2010/main" val="987129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C6A5-482F-EB4D-BB25-8C115208EA73}"/>
              </a:ext>
            </a:extLst>
          </p:cNvPr>
          <p:cNvSpPr>
            <a:spLocks noGrp="1"/>
          </p:cNvSpPr>
          <p:nvPr>
            <p:ph type="title"/>
          </p:nvPr>
        </p:nvSpPr>
        <p:spPr/>
        <p:txBody>
          <a:bodyPr/>
          <a:lstStyle/>
          <a:p>
            <a:r>
              <a:rPr lang="ru-RU" dirty="0" err="1"/>
              <a:t>Многоагентные</a:t>
            </a:r>
            <a:r>
              <a:rPr lang="ru-RU" dirty="0"/>
              <a:t> системы - рой </a:t>
            </a:r>
            <a:r>
              <a:rPr lang="ru-RU" dirty="0" err="1"/>
              <a:t>дронов</a:t>
            </a:r>
            <a:endParaRPr lang="en-US" dirty="0"/>
          </a:p>
        </p:txBody>
      </p:sp>
      <p:pic>
        <p:nvPicPr>
          <p:cNvPr id="4" name="Picture 3">
            <a:extLst>
              <a:ext uri="{FF2B5EF4-FFF2-40B4-BE49-F238E27FC236}">
                <a16:creationId xmlns:a16="http://schemas.microsoft.com/office/drawing/2014/main" id="{802A0878-D4A2-4840-BFE1-1603AD39A0EE}"/>
              </a:ext>
            </a:extLst>
          </p:cNvPr>
          <p:cNvPicPr>
            <a:picLocks noChangeAspect="1"/>
          </p:cNvPicPr>
          <p:nvPr/>
        </p:nvPicPr>
        <p:blipFill>
          <a:blip r:embed="rId2"/>
          <a:stretch>
            <a:fillRect/>
          </a:stretch>
        </p:blipFill>
        <p:spPr>
          <a:xfrm>
            <a:off x="4915166" y="1015523"/>
            <a:ext cx="4105984" cy="1949068"/>
          </a:xfrm>
          <a:prstGeom prst="rect">
            <a:avLst/>
          </a:prstGeom>
        </p:spPr>
      </p:pic>
      <p:pic>
        <p:nvPicPr>
          <p:cNvPr id="6" name="Picture 5">
            <a:extLst>
              <a:ext uri="{FF2B5EF4-FFF2-40B4-BE49-F238E27FC236}">
                <a16:creationId xmlns:a16="http://schemas.microsoft.com/office/drawing/2014/main" id="{9FF2EB59-88FF-C944-A489-EE35E8DD03FF}"/>
              </a:ext>
            </a:extLst>
          </p:cNvPr>
          <p:cNvPicPr>
            <a:picLocks noChangeAspect="1"/>
          </p:cNvPicPr>
          <p:nvPr/>
        </p:nvPicPr>
        <p:blipFill>
          <a:blip r:embed="rId3"/>
          <a:stretch>
            <a:fillRect/>
          </a:stretch>
        </p:blipFill>
        <p:spPr>
          <a:xfrm>
            <a:off x="5993881" y="3077541"/>
            <a:ext cx="2771941" cy="1735235"/>
          </a:xfrm>
          <a:prstGeom prst="rect">
            <a:avLst/>
          </a:prstGeom>
        </p:spPr>
      </p:pic>
      <p:pic>
        <p:nvPicPr>
          <p:cNvPr id="8" name="Picture 7">
            <a:extLst>
              <a:ext uri="{FF2B5EF4-FFF2-40B4-BE49-F238E27FC236}">
                <a16:creationId xmlns:a16="http://schemas.microsoft.com/office/drawing/2014/main" id="{07C2ADFB-6F96-4644-9691-67994984057D}"/>
              </a:ext>
            </a:extLst>
          </p:cNvPr>
          <p:cNvPicPr>
            <a:picLocks noChangeAspect="1"/>
          </p:cNvPicPr>
          <p:nvPr/>
        </p:nvPicPr>
        <p:blipFill>
          <a:blip r:embed="rId4"/>
          <a:stretch>
            <a:fillRect/>
          </a:stretch>
        </p:blipFill>
        <p:spPr>
          <a:xfrm>
            <a:off x="122850" y="1434264"/>
            <a:ext cx="5329798" cy="3304474"/>
          </a:xfrm>
          <a:prstGeom prst="rect">
            <a:avLst/>
          </a:prstGeom>
        </p:spPr>
      </p:pic>
    </p:spTree>
    <p:extLst>
      <p:ext uri="{BB962C8B-B14F-4D97-AF65-F5344CB8AC3E}">
        <p14:creationId xmlns:p14="http://schemas.microsoft.com/office/powerpoint/2010/main" val="3108249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72"/>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a:t>Вопросы?</a:t>
            </a:r>
            <a:endParaRPr/>
          </a:p>
        </p:txBody>
      </p:sp>
      <p:pic>
        <p:nvPicPr>
          <p:cNvPr id="488" name="Google Shape;488;p72"/>
          <p:cNvPicPr preferRelativeResize="0"/>
          <p:nvPr/>
        </p:nvPicPr>
        <p:blipFill rotWithShape="1">
          <a:blip r:embed="rId3">
            <a:alphaModFix/>
          </a:blip>
          <a:srcRect/>
          <a:stretch/>
        </p:blipFill>
        <p:spPr>
          <a:xfrm>
            <a:off x="1032750" y="2962492"/>
            <a:ext cx="496901" cy="496901"/>
          </a:xfrm>
          <a:prstGeom prst="rect">
            <a:avLst/>
          </a:prstGeom>
          <a:noFill/>
          <a:ln>
            <a:noFill/>
          </a:ln>
        </p:spPr>
      </p:pic>
      <p:sp>
        <p:nvSpPr>
          <p:cNvPr id="489" name="Google Shape;489;p72"/>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a:t>
            </a:r>
            <a:endParaRPr sz="1500">
              <a:solidFill>
                <a:srgbClr val="FFFFFF"/>
              </a:solidFill>
              <a:latin typeface="Roboto"/>
              <a:ea typeface="Roboto"/>
              <a:cs typeface="Roboto"/>
              <a:sym typeface="Roboto"/>
            </a:endParaRPr>
          </a:p>
        </p:txBody>
      </p:sp>
      <p:pic>
        <p:nvPicPr>
          <p:cNvPr id="490" name="Google Shape;490;p72"/>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491" name="Google Shape;491;p72"/>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3"/>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t>Ключевые тезисы </a:t>
            </a:r>
            <a:endParaRPr/>
          </a:p>
          <a:p>
            <a:pPr marL="0" lvl="0" indent="0" algn="l" rtl="0">
              <a:spcBef>
                <a:spcPts val="0"/>
              </a:spcBef>
              <a:spcAft>
                <a:spcPts val="0"/>
              </a:spcAft>
              <a:buNone/>
            </a:pPr>
            <a:endParaRPr/>
          </a:p>
        </p:txBody>
      </p:sp>
      <p:graphicFrame>
        <p:nvGraphicFramePr>
          <p:cNvPr id="497" name="Google Shape;497;p73"/>
          <p:cNvGraphicFramePr/>
          <p:nvPr>
            <p:extLst>
              <p:ext uri="{D42A27DB-BD31-4B8C-83A1-F6EECF244321}">
                <p14:modId xmlns:p14="http://schemas.microsoft.com/office/powerpoint/2010/main" val="832856149"/>
              </p:ext>
            </p:extLst>
          </p:nvPr>
        </p:nvGraphicFramePr>
        <p:xfrm>
          <a:off x="952500" y="1544194"/>
          <a:ext cx="7239000" cy="153920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a:latin typeface="Roboto"/>
                          <a:ea typeface="Roboto"/>
                          <a:cs typeface="Roboto"/>
                          <a:sym typeface="Roboto"/>
                        </a:rPr>
                        <a:t>Reinforcement Learning широко применяется в самых разных областях</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dirty="0">
                          <a:solidFill>
                            <a:srgbClr val="FF9900"/>
                          </a:solidFill>
                          <a:latin typeface="Roboto"/>
                          <a:ea typeface="Roboto"/>
                          <a:cs typeface="Roboto"/>
                          <a:sym typeface="Roboto"/>
                        </a:rPr>
                        <a:t>2.</a:t>
                      </a:r>
                      <a:endParaRPr sz="1300" b="1" dirty="0">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dirty="0">
                          <a:latin typeface="Roboto"/>
                          <a:ea typeface="Roboto"/>
                          <a:cs typeface="Roboto"/>
                          <a:sym typeface="Roboto"/>
                        </a:rPr>
                        <a:t>Специалисты находят всё больше применений 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en-US" sz="1300" b="1" dirty="0">
                          <a:solidFill>
                            <a:srgbClr val="FF9900"/>
                          </a:solidFill>
                          <a:latin typeface="Roboto"/>
                          <a:ea typeface="Roboto"/>
                          <a:cs typeface="Roboto"/>
                          <a:sym typeface="Roboto"/>
                        </a:rPr>
                        <a:t>3.</a:t>
                      </a:r>
                      <a:endParaRPr sz="1300" b="1" dirty="0">
                        <a:solidFill>
                          <a:srgbClr val="FF9900"/>
                        </a:solidFill>
                        <a:latin typeface="Roboto"/>
                        <a:ea typeface="Roboto"/>
                        <a:cs typeface="Roboto"/>
                        <a:sym typeface="Roboto"/>
                      </a:endParaRPr>
                    </a:p>
                  </a:txBody>
                  <a:tcPr marL="198000" marR="91425" marT="68575" marB="68575" anchor="ctr">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a:latin typeface="Roboto"/>
                          <a:ea typeface="Roboto"/>
                          <a:cs typeface="Roboto"/>
                          <a:sym typeface="Roboto"/>
                        </a:rPr>
                        <a:t>Reinforcement Learning можно выделить в отдельную группу алгоритмов машинного обучения</a:t>
                      </a:r>
                      <a:endParaRPr sz="130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438070491"/>
                  </a:ext>
                </a:extLst>
              </a:tr>
              <a:tr h="285750">
                <a:tc>
                  <a:txBody>
                    <a:bodyPr/>
                    <a:lstStyle/>
                    <a:p>
                      <a:pPr marL="0" lvl="0" indent="0" algn="l" rtl="0">
                        <a:spcBef>
                          <a:spcPts val="0"/>
                        </a:spcBef>
                        <a:spcAft>
                          <a:spcPts val="0"/>
                        </a:spcAft>
                        <a:buNone/>
                      </a:pPr>
                      <a:r>
                        <a:rPr lang="en-US" sz="1300" b="1" dirty="0">
                          <a:solidFill>
                            <a:srgbClr val="FF9900"/>
                          </a:solidFill>
                          <a:latin typeface="Roboto"/>
                          <a:ea typeface="Roboto"/>
                          <a:cs typeface="Roboto"/>
                          <a:sym typeface="Roboto"/>
                        </a:rPr>
                        <a:t>4.</a:t>
                      </a:r>
                      <a:endParaRPr sz="1300" b="1" dirty="0">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dirty="0">
                          <a:latin typeface="Roboto"/>
                          <a:ea typeface="Roboto"/>
                          <a:cs typeface="Roboto"/>
                          <a:sym typeface="Roboto"/>
                        </a:rPr>
                        <a:t>Существуют различные типы сред, задач и алгоритмов</a:t>
                      </a:r>
                      <a:endParaRPr sz="1300" dirty="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335862014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5"/>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900"/>
              <a:t>Необходимые инструменты</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Что установить?</a:t>
            </a:r>
            <a:endParaRPr/>
          </a:p>
        </p:txBody>
      </p:sp>
      <p:sp>
        <p:nvSpPr>
          <p:cNvPr id="585" name="Google Shape;585;p86"/>
          <p:cNvSpPr txBox="1"/>
          <p:nvPr/>
        </p:nvSpPr>
        <p:spPr>
          <a:xfrm>
            <a:off x="500550" y="1445525"/>
            <a:ext cx="8283600" cy="3385800"/>
          </a:xfrm>
          <a:prstGeom prst="rect">
            <a:avLst/>
          </a:prstGeom>
          <a:noFill/>
          <a:ln>
            <a:noFill/>
          </a:ln>
        </p:spPr>
        <p:txBody>
          <a:bodyPr spcFirstLastPara="1" wrap="square" lIns="91425" tIns="91425" rIns="91425" bIns="91425" anchor="t" anchorCtr="0">
            <a:normAutofit/>
          </a:bodyPr>
          <a:lstStyle/>
          <a:p>
            <a:pPr marL="457200" lvl="0" indent="-323850" algn="l" rtl="0">
              <a:lnSpc>
                <a:spcPct val="115000"/>
              </a:lnSpc>
              <a:spcBef>
                <a:spcPts val="300"/>
              </a:spcBef>
              <a:spcAft>
                <a:spcPts val="0"/>
              </a:spcAft>
              <a:buClr>
                <a:srgbClr val="000000"/>
              </a:buClr>
              <a:buSzPts val="1500"/>
              <a:buFont typeface="Roboto"/>
              <a:buChar char="●"/>
            </a:pPr>
            <a:r>
              <a:rPr lang="ru" sz="1500" b="1" dirty="0">
                <a:latin typeface="Roboto"/>
                <a:ea typeface="Roboto"/>
                <a:cs typeface="Roboto"/>
                <a:sym typeface="Roboto"/>
              </a:rPr>
              <a:t>Python</a:t>
            </a:r>
            <a:endParaRPr sz="1500" b="1"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Используя инструмент </a:t>
            </a:r>
            <a:r>
              <a:rPr lang="ru" sz="1500" b="1" dirty="0">
                <a:latin typeface="Roboto"/>
                <a:ea typeface="Roboto"/>
                <a:cs typeface="Roboto"/>
                <a:sym typeface="Roboto"/>
              </a:rPr>
              <a:t>pyenv</a:t>
            </a:r>
            <a:r>
              <a:rPr lang="ru" sz="1500" dirty="0">
                <a:latin typeface="Roboto"/>
                <a:ea typeface="Roboto"/>
                <a:cs typeface="Roboto"/>
                <a:sym typeface="Roboto"/>
              </a:rPr>
              <a:t>: </a:t>
            </a:r>
            <a:r>
              <a:rPr lang="ru" sz="1500" u="sng" dirty="0">
                <a:solidFill>
                  <a:schemeClr val="hlink"/>
                </a:solidFill>
                <a:latin typeface="Roboto"/>
                <a:ea typeface="Roboto"/>
                <a:cs typeface="Roboto"/>
                <a:sym typeface="Roboto"/>
                <a:hlinkClick r:id="rId3"/>
              </a:rPr>
              <a:t>https://realpython.com/intro-to-pyenv/</a:t>
            </a:r>
            <a:r>
              <a:rPr lang="ru" sz="1500" dirty="0">
                <a:latin typeface="Roboto"/>
                <a:ea typeface="Roboto"/>
                <a:cs typeface="Roboto"/>
                <a:sym typeface="Roboto"/>
              </a:rPr>
              <a:t> </a:t>
            </a:r>
            <a:endParaRPr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Используя инструмент </a:t>
            </a:r>
            <a:r>
              <a:rPr lang="ru" sz="1500" b="1" dirty="0">
                <a:latin typeface="Roboto"/>
                <a:ea typeface="Roboto"/>
                <a:cs typeface="Roboto"/>
                <a:sym typeface="Roboto"/>
              </a:rPr>
              <a:t>conda</a:t>
            </a:r>
            <a:r>
              <a:rPr lang="ru" sz="1500" dirty="0">
                <a:latin typeface="Roboto"/>
                <a:ea typeface="Roboto"/>
                <a:cs typeface="Roboto"/>
                <a:sym typeface="Roboto"/>
              </a:rPr>
              <a:t>: </a:t>
            </a:r>
            <a:r>
              <a:rPr lang="ru" sz="1500" u="sng" dirty="0">
                <a:solidFill>
                  <a:schemeClr val="hlink"/>
                </a:solidFill>
                <a:latin typeface="Roboto"/>
                <a:ea typeface="Roboto"/>
                <a:cs typeface="Roboto"/>
                <a:sym typeface="Roboto"/>
                <a:hlinkClick r:id="rId4"/>
              </a:rPr>
              <a:t>https://developers.google.com/earth-engine/guides/python_install-conda</a:t>
            </a:r>
            <a:r>
              <a:rPr lang="ru" sz="1500" dirty="0">
                <a:latin typeface="Roboto"/>
                <a:ea typeface="Roboto"/>
                <a:cs typeface="Roboto"/>
                <a:sym typeface="Roboto"/>
              </a:rPr>
              <a:t> </a:t>
            </a:r>
            <a:endParaRPr lang="en-US"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endParaRPr sz="1500" b="1" dirty="0">
              <a:latin typeface="Roboto"/>
              <a:ea typeface="Roboto"/>
              <a:cs typeface="Roboto"/>
              <a:sym typeface="Roboto"/>
            </a:endParaRPr>
          </a:p>
          <a:p>
            <a:pPr marL="457200" lvl="0" indent="-323850" algn="l" rtl="0">
              <a:lnSpc>
                <a:spcPct val="115000"/>
              </a:lnSpc>
              <a:spcBef>
                <a:spcPts val="0"/>
              </a:spcBef>
              <a:spcAft>
                <a:spcPts val="0"/>
              </a:spcAft>
              <a:buClr>
                <a:srgbClr val="000000"/>
              </a:buClr>
              <a:buSzPts val="1500"/>
              <a:buFont typeface="Roboto"/>
              <a:buChar char="●"/>
            </a:pPr>
            <a:r>
              <a:rPr lang="ru" sz="1500" b="1" dirty="0">
                <a:latin typeface="Roboto"/>
                <a:ea typeface="Roboto"/>
                <a:cs typeface="Roboto"/>
                <a:sym typeface="Roboto"/>
              </a:rPr>
              <a:t>Gymnasium</a:t>
            </a:r>
            <a:endParaRPr sz="1500" b="1"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pip install gymnasium </a:t>
            </a:r>
          </a:p>
          <a:p>
            <a:pPr marL="914400" lvl="1" indent="-323850" algn="l" rtl="0">
              <a:lnSpc>
                <a:spcPct val="115000"/>
              </a:lnSpc>
              <a:spcBef>
                <a:spcPts val="0"/>
              </a:spcBef>
              <a:spcAft>
                <a:spcPts val="0"/>
              </a:spcAft>
              <a:buClr>
                <a:srgbClr val="000000"/>
              </a:buClr>
              <a:buSzPts val="1500"/>
              <a:buFont typeface="Roboto"/>
              <a:buChar char="○"/>
            </a:pPr>
            <a:r>
              <a:rPr lang="en-US" sz="1500" dirty="0">
                <a:latin typeface="Roboto"/>
                <a:ea typeface="Roboto"/>
                <a:cs typeface="Roboto"/>
                <a:sym typeface="Roboto"/>
              </a:rPr>
              <a:t>pip install “gymnasium[toy-text]”</a:t>
            </a:r>
            <a:endParaRPr lang="ru"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u="sng" dirty="0">
                <a:solidFill>
                  <a:schemeClr val="hlink"/>
                </a:solidFill>
                <a:latin typeface="Roboto"/>
                <a:ea typeface="Roboto"/>
                <a:cs typeface="Roboto"/>
                <a:sym typeface="Roboto"/>
                <a:hlinkClick r:id="rId5"/>
              </a:rPr>
              <a:t>https://gymnasium.farama.org/</a:t>
            </a:r>
            <a:r>
              <a:rPr lang="ru" sz="1500" dirty="0">
                <a:latin typeface="Roboto"/>
                <a:ea typeface="Roboto"/>
                <a:cs typeface="Roboto"/>
                <a:sym typeface="Roboto"/>
              </a:rPr>
              <a:t> </a:t>
            </a:r>
            <a:endParaRPr lang="en-US"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endParaRPr sz="1500" dirty="0">
              <a:latin typeface="Roboto"/>
              <a:ea typeface="Roboto"/>
              <a:cs typeface="Roboto"/>
              <a:sym typeface="Roboto"/>
            </a:endParaRPr>
          </a:p>
          <a:p>
            <a:pPr marL="457200" lvl="0" indent="-323850" algn="l" rtl="0">
              <a:lnSpc>
                <a:spcPct val="115000"/>
              </a:lnSpc>
              <a:spcBef>
                <a:spcPts val="0"/>
              </a:spcBef>
              <a:spcAft>
                <a:spcPts val="0"/>
              </a:spcAft>
              <a:buClr>
                <a:schemeClr val="dk1"/>
              </a:buClr>
              <a:buSzPts val="1500"/>
              <a:buFont typeface="Roboto"/>
              <a:buChar char="●"/>
            </a:pPr>
            <a:r>
              <a:rPr lang="ru" sz="1500" b="1" dirty="0">
                <a:solidFill>
                  <a:schemeClr val="dk1"/>
                </a:solidFill>
                <a:latin typeface="Roboto"/>
                <a:ea typeface="Roboto"/>
                <a:cs typeface="Roboto"/>
                <a:sym typeface="Roboto"/>
              </a:rPr>
              <a:t>Pytorch</a:t>
            </a:r>
            <a:r>
              <a:rPr lang="ru" sz="1500" dirty="0">
                <a:solidFill>
                  <a:schemeClr val="dk1"/>
                </a:solidFill>
                <a:latin typeface="Roboto"/>
                <a:ea typeface="Roboto"/>
                <a:cs typeface="Roboto"/>
                <a:sym typeface="Roboto"/>
              </a:rPr>
              <a:t> (начиная со второго модуля)</a:t>
            </a:r>
            <a:endParaRPr sz="1500" dirty="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r>
              <a:rPr lang="ru" sz="1500" u="sng" dirty="0">
                <a:solidFill>
                  <a:schemeClr val="accent5"/>
                </a:solidFill>
                <a:latin typeface="Roboto"/>
                <a:ea typeface="Roboto"/>
                <a:cs typeface="Roboto"/>
                <a:sym typeface="Roboto"/>
                <a:hlinkClick r:id="rId6">
                  <a:extLst>
                    <a:ext uri="{A12FA001-AC4F-418D-AE19-62706E023703}">
                      <ahyp:hlinkClr xmlns:ahyp="http://schemas.microsoft.com/office/drawing/2018/hyperlinkcolor" val="tx"/>
                    </a:ext>
                  </a:extLst>
                </a:hlinkClick>
              </a:rPr>
              <a:t>https://pytorch.org/</a:t>
            </a:r>
            <a:r>
              <a:rPr lang="ru" sz="1500" dirty="0">
                <a:solidFill>
                  <a:schemeClr val="dk1"/>
                </a:solidFill>
                <a:latin typeface="Roboto"/>
                <a:ea typeface="Roboto"/>
                <a:cs typeface="Roboto"/>
                <a:sym typeface="Roboto"/>
              </a:rPr>
              <a:t> </a:t>
            </a:r>
            <a:endParaRPr sz="1500" dirty="0">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8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Дополнительные инструменты</a:t>
            </a:r>
            <a:endParaRPr/>
          </a:p>
        </p:txBody>
      </p:sp>
      <p:sp>
        <p:nvSpPr>
          <p:cNvPr id="591" name="Google Shape;591;p87"/>
          <p:cNvSpPr txBox="1"/>
          <p:nvPr/>
        </p:nvSpPr>
        <p:spPr>
          <a:xfrm>
            <a:off x="500550" y="1445525"/>
            <a:ext cx="8283600" cy="2118769"/>
          </a:xfrm>
          <a:prstGeom prst="rect">
            <a:avLst/>
          </a:prstGeom>
          <a:noFill/>
          <a:ln>
            <a:noFill/>
          </a:ln>
        </p:spPr>
        <p:txBody>
          <a:bodyPr spcFirstLastPara="1" wrap="square" lIns="91425" tIns="91425" rIns="91425" bIns="91425" anchor="t" anchorCtr="0">
            <a:normAutofit/>
          </a:bodyPr>
          <a:lstStyle/>
          <a:p>
            <a:pPr marL="457200" lvl="0" indent="-323850" algn="l" rtl="0">
              <a:lnSpc>
                <a:spcPct val="115000"/>
              </a:lnSpc>
              <a:spcBef>
                <a:spcPts val="300"/>
              </a:spcBef>
              <a:spcAft>
                <a:spcPts val="0"/>
              </a:spcAft>
              <a:buClr>
                <a:schemeClr val="dk1"/>
              </a:buClr>
              <a:buSzPts val="1500"/>
              <a:buFont typeface="Roboto"/>
              <a:buChar char="●"/>
            </a:pPr>
            <a:r>
              <a:rPr lang="ru" sz="1500" b="1" dirty="0">
                <a:solidFill>
                  <a:schemeClr val="dk1"/>
                </a:solidFill>
                <a:latin typeface="Roboto"/>
                <a:ea typeface="Roboto"/>
                <a:cs typeface="Roboto"/>
                <a:sym typeface="Roboto"/>
              </a:rPr>
              <a:t>Jupyter</a:t>
            </a:r>
            <a:r>
              <a:rPr lang="ru" sz="1500" dirty="0">
                <a:solidFill>
                  <a:schemeClr val="dk1"/>
                </a:solidFill>
                <a:latin typeface="Roboto"/>
                <a:ea typeface="Roboto"/>
                <a:cs typeface="Roboto"/>
                <a:sym typeface="Roboto"/>
              </a:rPr>
              <a:t> </a:t>
            </a:r>
            <a:r>
              <a:rPr lang="ru" sz="1500" u="sng" dirty="0">
                <a:solidFill>
                  <a:schemeClr val="accent5"/>
                </a:solidFill>
                <a:latin typeface="Roboto"/>
                <a:ea typeface="Roboto"/>
                <a:cs typeface="Roboto"/>
                <a:sym typeface="Roboto"/>
                <a:hlinkClick r:id="rId3">
                  <a:extLst>
                    <a:ext uri="{A12FA001-AC4F-418D-AE19-62706E023703}">
                      <ahyp:hlinkClr xmlns:ahyp="http://schemas.microsoft.com/office/drawing/2018/hyperlinkcolor" val="tx"/>
                    </a:ext>
                  </a:extLst>
                </a:hlinkClick>
              </a:rPr>
              <a:t>https://jupyter.org/install</a:t>
            </a:r>
            <a:r>
              <a:rPr lang="ru" sz="1500" dirty="0">
                <a:solidFill>
                  <a:schemeClr val="dk1"/>
                </a:solidFill>
                <a:latin typeface="Roboto"/>
                <a:ea typeface="Roboto"/>
                <a:cs typeface="Roboto"/>
                <a:sym typeface="Roboto"/>
              </a:rPr>
              <a:t> </a:t>
            </a:r>
            <a:endParaRPr lang="en-US" sz="1500" dirty="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endParaRPr sz="1500" dirty="0">
              <a:solidFill>
                <a:schemeClr val="dk1"/>
              </a:solidFill>
              <a:latin typeface="Roboto"/>
              <a:ea typeface="Roboto"/>
              <a:cs typeface="Roboto"/>
              <a:sym typeface="Roboto"/>
            </a:endParaRPr>
          </a:p>
          <a:p>
            <a:pPr marL="457200" lvl="0" indent="-323850" algn="l" rtl="0">
              <a:lnSpc>
                <a:spcPct val="115000"/>
              </a:lnSpc>
              <a:spcBef>
                <a:spcPts val="0"/>
              </a:spcBef>
              <a:spcAft>
                <a:spcPts val="0"/>
              </a:spcAft>
              <a:buClr>
                <a:schemeClr val="dk1"/>
              </a:buClr>
              <a:buSzPts val="1500"/>
              <a:buFont typeface="Roboto"/>
              <a:buChar char="●"/>
            </a:pPr>
            <a:r>
              <a:rPr lang="ru" sz="1500" b="1" dirty="0">
                <a:solidFill>
                  <a:schemeClr val="dk1"/>
                </a:solidFill>
                <a:latin typeface="Roboto"/>
                <a:ea typeface="Roboto"/>
                <a:cs typeface="Roboto"/>
                <a:sym typeface="Roboto"/>
              </a:rPr>
              <a:t>OpenCV</a:t>
            </a:r>
            <a:r>
              <a:rPr lang="ru" sz="1500" dirty="0">
                <a:solidFill>
                  <a:schemeClr val="dk1"/>
                </a:solidFill>
                <a:latin typeface="Roboto"/>
                <a:ea typeface="Roboto"/>
                <a:cs typeface="Roboto"/>
                <a:sym typeface="Roboto"/>
              </a:rPr>
              <a:t> (по желанию, для отрисовки игр из Gymnasium)</a:t>
            </a:r>
            <a:endParaRPr sz="1500" dirty="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r>
              <a:rPr lang="ru" sz="1500" u="sng" dirty="0">
                <a:solidFill>
                  <a:schemeClr val="accent5"/>
                </a:solidFill>
                <a:latin typeface="Roboto"/>
                <a:ea typeface="Roboto"/>
                <a:cs typeface="Roboto"/>
                <a:sym typeface="Roboto"/>
                <a:hlinkClick r:id="rId4">
                  <a:extLst>
                    <a:ext uri="{A12FA001-AC4F-418D-AE19-62706E023703}">
                      <ahyp:hlinkClr xmlns:ahyp="http://schemas.microsoft.com/office/drawing/2018/hyperlinkcolor" val="tx"/>
                    </a:ext>
                  </a:extLst>
                </a:hlinkClick>
              </a:rPr>
              <a:t>https://pypi.org/project/opencv-python/</a:t>
            </a:r>
            <a:r>
              <a:rPr lang="ru" sz="1500" dirty="0">
                <a:solidFill>
                  <a:schemeClr val="dk1"/>
                </a:solidFill>
                <a:latin typeface="Roboto"/>
                <a:ea typeface="Roboto"/>
                <a:cs typeface="Roboto"/>
                <a:sym typeface="Roboto"/>
              </a:rPr>
              <a:t> </a:t>
            </a:r>
            <a:endParaRPr lang="en-US" sz="1500" dirty="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endParaRPr sz="1500" dirty="0">
              <a:solidFill>
                <a:schemeClr val="dk1"/>
              </a:solidFill>
              <a:latin typeface="Roboto"/>
              <a:ea typeface="Roboto"/>
              <a:cs typeface="Roboto"/>
              <a:sym typeface="Roboto"/>
            </a:endParaRPr>
          </a:p>
          <a:p>
            <a:pPr marL="457200" lvl="0" indent="-323850" algn="l" rtl="0">
              <a:lnSpc>
                <a:spcPct val="115000"/>
              </a:lnSpc>
              <a:spcBef>
                <a:spcPts val="0"/>
              </a:spcBef>
              <a:spcAft>
                <a:spcPts val="0"/>
              </a:spcAft>
              <a:buClr>
                <a:srgbClr val="000000"/>
              </a:buClr>
              <a:buSzPts val="1500"/>
              <a:buFont typeface="Roboto"/>
              <a:buChar char="●"/>
            </a:pPr>
            <a:r>
              <a:rPr lang="ru" sz="1500" b="1" dirty="0">
                <a:latin typeface="Roboto"/>
                <a:ea typeface="Roboto"/>
                <a:cs typeface="Roboto"/>
                <a:sym typeface="Roboto"/>
              </a:rPr>
              <a:t>Poetry</a:t>
            </a:r>
            <a:r>
              <a:rPr lang="ru" sz="1500" dirty="0">
                <a:latin typeface="Roboto"/>
                <a:ea typeface="Roboto"/>
                <a:cs typeface="Roboto"/>
                <a:sym typeface="Roboto"/>
              </a:rPr>
              <a:t> (по желанию, крайне желателен опыт разработки ПО)</a:t>
            </a:r>
            <a:endParaRPr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https://python-poetry.org/docs/#installation</a:t>
            </a:r>
            <a:endParaRPr sz="1500" dirty="0">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8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Список материалов для изучения</a:t>
            </a:r>
            <a:endParaRPr/>
          </a:p>
        </p:txBody>
      </p:sp>
      <p:sp>
        <p:nvSpPr>
          <p:cNvPr id="605" name="Google Shape;605;p89"/>
          <p:cNvSpPr txBox="1">
            <a:spLocks noGrp="1"/>
          </p:cNvSpPr>
          <p:nvPr>
            <p:ph type="body" idx="4294967295"/>
          </p:nvPr>
        </p:nvSpPr>
        <p:spPr>
          <a:xfrm>
            <a:off x="500550" y="1197877"/>
            <a:ext cx="7742400" cy="3369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AutoNum type="arabicPeriod"/>
            </a:pPr>
            <a:r>
              <a:rPr lang="ru-RU" sz="1600" dirty="0">
                <a:solidFill>
                  <a:srgbClr val="333333"/>
                </a:solidFill>
                <a:highlight>
                  <a:schemeClr val="lt1"/>
                </a:highlight>
              </a:rPr>
              <a:t>Обучение с подкреплением для самых маленьких </a:t>
            </a:r>
            <a:r>
              <a:rPr lang="en-US" sz="1600" dirty="0">
                <a:solidFill>
                  <a:srgbClr val="333333"/>
                </a:solidFill>
                <a:highlight>
                  <a:schemeClr val="lt1"/>
                </a:highlight>
                <a:hlinkClick r:id="rId3"/>
              </a:rPr>
              <a:t>https://habr.com/ru/articles/308094/</a:t>
            </a:r>
            <a:r>
              <a:rPr lang="ru-RU" sz="1600" dirty="0">
                <a:solidFill>
                  <a:srgbClr val="333333"/>
                </a:solidFill>
                <a:highlight>
                  <a:schemeClr val="lt1"/>
                </a:highlight>
              </a:rPr>
              <a:t> </a:t>
            </a:r>
          </a:p>
          <a:p>
            <a:pPr marL="457200" lvl="0" indent="-330200" algn="l" rtl="0">
              <a:lnSpc>
                <a:spcPct val="100000"/>
              </a:lnSpc>
              <a:spcBef>
                <a:spcPts val="0"/>
              </a:spcBef>
              <a:spcAft>
                <a:spcPts val="0"/>
              </a:spcAft>
              <a:buSzPts val="1600"/>
              <a:buAutoNum type="arabicPeriod"/>
            </a:pPr>
            <a:endParaRPr sz="1600" dirty="0"/>
          </a:p>
          <a:p>
            <a:pPr marL="457200" lvl="0" indent="-330200" algn="l" rtl="0">
              <a:lnSpc>
                <a:spcPct val="100000"/>
              </a:lnSpc>
              <a:spcBef>
                <a:spcPts val="0"/>
              </a:spcBef>
              <a:spcAft>
                <a:spcPts val="0"/>
              </a:spcAft>
              <a:buSzPts val="1600"/>
              <a:buAutoNum type="arabicPeriod"/>
            </a:pPr>
            <a:r>
              <a:rPr lang="ru-RU" sz="1600" dirty="0">
                <a:solidFill>
                  <a:srgbClr val="333333"/>
                </a:solidFill>
                <a:highlight>
                  <a:schemeClr val="lt1"/>
                </a:highlight>
              </a:rPr>
              <a:t>Обучение с подкреплением: неформальное знакомство</a:t>
            </a:r>
            <a:r>
              <a:rPr lang="ru" sz="1600" dirty="0">
                <a:solidFill>
                  <a:srgbClr val="333333"/>
                </a:solidFill>
                <a:highlight>
                  <a:schemeClr val="lt1"/>
                </a:highlight>
              </a:rPr>
              <a:t> </a:t>
            </a:r>
            <a:r>
              <a:rPr lang="en-US" sz="1600" u="sng" dirty="0">
                <a:solidFill>
                  <a:schemeClr val="accent5"/>
                </a:solidFill>
                <a:highlight>
                  <a:schemeClr val="lt1"/>
                </a:highlight>
                <a:hlinkClick r:id="rId4"/>
              </a:rPr>
              <a:t>https://habr.com/ru/companies/wunderfund/articles/667654/</a:t>
            </a:r>
            <a:endParaRPr lang="ru-RU" sz="1600" u="sng" dirty="0">
              <a:solidFill>
                <a:schemeClr val="accent5"/>
              </a:solidFill>
              <a:highlight>
                <a:schemeClr val="lt1"/>
              </a:highlight>
            </a:endParaRPr>
          </a:p>
          <a:p>
            <a:pPr marL="457200" lvl="0" indent="-330200" algn="l" rtl="0">
              <a:lnSpc>
                <a:spcPct val="100000"/>
              </a:lnSpc>
              <a:spcBef>
                <a:spcPts val="0"/>
              </a:spcBef>
              <a:spcAft>
                <a:spcPts val="0"/>
              </a:spcAft>
              <a:buSzPts val="1600"/>
              <a:buAutoNum type="arabicPeriod"/>
            </a:pPr>
            <a:endParaRPr lang="ru-RU" sz="1600" u="sng" dirty="0">
              <a:solidFill>
                <a:schemeClr val="accent5"/>
              </a:solidFill>
              <a:highlight>
                <a:schemeClr val="lt1"/>
              </a:highlight>
            </a:endParaRPr>
          </a:p>
          <a:p>
            <a:pPr marL="457200" lvl="0" indent="-330200" algn="l" rtl="0">
              <a:lnSpc>
                <a:spcPct val="100000"/>
              </a:lnSpc>
              <a:spcBef>
                <a:spcPts val="0"/>
              </a:spcBef>
              <a:spcAft>
                <a:spcPts val="0"/>
              </a:spcAft>
              <a:buSzPts val="1600"/>
              <a:buAutoNum type="arabicPeriod"/>
            </a:pPr>
            <a:r>
              <a:rPr lang="ru-RU" sz="1600" dirty="0">
                <a:solidFill>
                  <a:srgbClr val="333333"/>
                </a:solidFill>
                <a:highlight>
                  <a:schemeClr val="lt1"/>
                </a:highlight>
              </a:rPr>
              <a:t>Введение в обучение с подкреплением </a:t>
            </a:r>
            <a:r>
              <a:rPr lang="en-US" sz="1600" dirty="0">
                <a:solidFill>
                  <a:srgbClr val="333333"/>
                </a:solidFill>
                <a:highlight>
                  <a:schemeClr val="lt1"/>
                </a:highlight>
                <a:hlinkClick r:id="rId5"/>
              </a:rPr>
              <a:t>https://habr.com/ru/companies/otus/articles/429090/</a:t>
            </a:r>
            <a:r>
              <a:rPr lang="ru-RU" sz="1600" dirty="0">
                <a:solidFill>
                  <a:srgbClr val="333333"/>
                </a:solidFill>
                <a:highlight>
                  <a:schemeClr val="lt1"/>
                </a:highlight>
              </a:rPr>
              <a:t> </a:t>
            </a:r>
          </a:p>
          <a:p>
            <a:pPr marL="457200" lvl="0" indent="-330200" algn="l" rtl="0">
              <a:lnSpc>
                <a:spcPct val="100000"/>
              </a:lnSpc>
              <a:spcBef>
                <a:spcPts val="0"/>
              </a:spcBef>
              <a:spcAft>
                <a:spcPts val="0"/>
              </a:spcAft>
              <a:buSzPts val="1600"/>
              <a:buAutoNum type="arabicPeriod"/>
            </a:pPr>
            <a:endParaRPr lang="ru-RU" sz="1600" dirty="0">
              <a:solidFill>
                <a:srgbClr val="333333"/>
              </a:solidFill>
              <a:highlight>
                <a:schemeClr val="lt1"/>
              </a:highlight>
            </a:endParaRPr>
          </a:p>
          <a:p>
            <a:pPr marL="457200" lvl="0" indent="-330200" algn="l" rtl="0">
              <a:lnSpc>
                <a:spcPct val="100000"/>
              </a:lnSpc>
              <a:spcBef>
                <a:spcPts val="0"/>
              </a:spcBef>
              <a:spcAft>
                <a:spcPts val="0"/>
              </a:spcAft>
              <a:buSzPts val="1600"/>
              <a:buAutoNum type="arabicPeriod"/>
            </a:pPr>
            <a:r>
              <a:rPr lang="ru" sz="1600" dirty="0">
                <a:solidFill>
                  <a:srgbClr val="333333"/>
                </a:solidFill>
                <a:highlight>
                  <a:schemeClr val="lt1"/>
                </a:highlight>
              </a:rPr>
              <a:t>Мотивационное видео </a:t>
            </a:r>
            <a:br>
              <a:rPr lang="ru" sz="1600" dirty="0">
                <a:solidFill>
                  <a:srgbClr val="333333"/>
                </a:solidFill>
                <a:highlight>
                  <a:schemeClr val="lt1"/>
                </a:highlight>
              </a:rPr>
            </a:br>
            <a:r>
              <a:rPr lang="en-US" sz="1600" dirty="0">
                <a:solidFill>
                  <a:srgbClr val="333333"/>
                </a:solidFill>
                <a:highlight>
                  <a:schemeClr val="lt1"/>
                </a:highlight>
                <a:hlinkClick r:id="rId6"/>
              </a:rPr>
              <a:t>https://www.youtube.com/watch?v=9CO6M2HsoIA</a:t>
            </a:r>
            <a:endParaRPr lang="ru-RU" sz="1600" dirty="0">
              <a:solidFill>
                <a:srgbClr val="333333"/>
              </a:solidFill>
              <a:highlight>
                <a:schemeClr val="lt1"/>
              </a:highlight>
            </a:endParaRPr>
          </a:p>
          <a:p>
            <a:pPr marL="457200" lvl="0" indent="-330200" algn="l" rtl="0">
              <a:lnSpc>
                <a:spcPct val="100000"/>
              </a:lnSpc>
              <a:spcBef>
                <a:spcPts val="0"/>
              </a:spcBef>
              <a:spcAft>
                <a:spcPts val="0"/>
              </a:spcAft>
              <a:buSzPts val="1600"/>
              <a:buAutoNum type="arabicPeriod"/>
            </a:pPr>
            <a:endParaRPr sz="1600" dirty="0">
              <a:solidFill>
                <a:srgbClr val="333333"/>
              </a:solidFill>
              <a:highlight>
                <a:schemeClr val="lt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Маршрут вебинара</a:t>
            </a:r>
            <a:endParaRPr/>
          </a:p>
        </p:txBody>
      </p:sp>
      <p:sp>
        <p:nvSpPr>
          <p:cNvPr id="187" name="Google Shape;187;p36"/>
          <p:cNvSpPr/>
          <p:nvPr/>
        </p:nvSpPr>
        <p:spPr>
          <a:xfrm>
            <a:off x="786525" y="1205525"/>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Знакомство</a:t>
            </a:r>
            <a:endParaRPr sz="1300">
              <a:solidFill>
                <a:schemeClr val="dk1"/>
              </a:solidFill>
              <a:latin typeface="Roboto"/>
              <a:ea typeface="Roboto"/>
              <a:cs typeface="Roboto"/>
              <a:sym typeface="Roboto"/>
            </a:endParaRPr>
          </a:p>
        </p:txBody>
      </p:sp>
      <p:sp>
        <p:nvSpPr>
          <p:cNvPr id="188" name="Google Shape;188;p36"/>
          <p:cNvSpPr/>
          <p:nvPr/>
        </p:nvSpPr>
        <p:spPr>
          <a:xfrm>
            <a:off x="787125" y="1795027"/>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О курсе</a:t>
            </a:r>
            <a:endParaRPr sz="1300">
              <a:solidFill>
                <a:schemeClr val="dk1"/>
              </a:solidFill>
              <a:latin typeface="Roboto"/>
              <a:ea typeface="Roboto"/>
              <a:cs typeface="Roboto"/>
              <a:sym typeface="Roboto"/>
            </a:endParaRPr>
          </a:p>
        </p:txBody>
      </p:sp>
      <p:sp>
        <p:nvSpPr>
          <p:cNvPr id="189" name="Google Shape;189;p36"/>
          <p:cNvSpPr/>
          <p:nvPr/>
        </p:nvSpPr>
        <p:spPr>
          <a:xfrm>
            <a:off x="787125" y="2372042"/>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Clr>
                <a:schemeClr val="dk1"/>
              </a:buClr>
              <a:buSzPts val="1100"/>
              <a:buFont typeface="Arial"/>
              <a:buNone/>
            </a:pPr>
            <a:r>
              <a:rPr lang="ru" sz="1300" dirty="0">
                <a:solidFill>
                  <a:schemeClr val="dk1"/>
                </a:solidFill>
                <a:latin typeface="Roboto"/>
                <a:ea typeface="Roboto"/>
                <a:cs typeface="Roboto"/>
                <a:sym typeface="Roboto"/>
              </a:rPr>
              <a:t>Что такое Reinforcement Learning</a:t>
            </a:r>
            <a:endParaRPr sz="1300" dirty="0">
              <a:solidFill>
                <a:schemeClr val="dk1"/>
              </a:solidFill>
              <a:latin typeface="Roboto"/>
              <a:ea typeface="Roboto"/>
              <a:cs typeface="Roboto"/>
              <a:sym typeface="Roboto"/>
            </a:endParaRPr>
          </a:p>
        </p:txBody>
      </p:sp>
      <p:sp>
        <p:nvSpPr>
          <p:cNvPr id="190" name="Google Shape;190;p36"/>
          <p:cNvSpPr/>
          <p:nvPr/>
        </p:nvSpPr>
        <p:spPr>
          <a:xfrm>
            <a:off x="786525" y="2949064"/>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rgbClr val="050505"/>
                </a:solidFill>
                <a:latin typeface="Roboto"/>
                <a:ea typeface="Roboto"/>
                <a:cs typeface="Roboto"/>
                <a:sym typeface="Roboto"/>
              </a:rPr>
              <a:t>Современные применения</a:t>
            </a:r>
            <a:endParaRPr sz="1300">
              <a:solidFill>
                <a:srgbClr val="050505"/>
              </a:solidFill>
              <a:latin typeface="Roboto"/>
              <a:ea typeface="Roboto"/>
              <a:cs typeface="Roboto"/>
              <a:sym typeface="Roboto"/>
            </a:endParaRPr>
          </a:p>
        </p:txBody>
      </p:sp>
      <p:sp>
        <p:nvSpPr>
          <p:cNvPr id="191" name="Google Shape;191;p36"/>
          <p:cNvSpPr/>
          <p:nvPr/>
        </p:nvSpPr>
        <p:spPr>
          <a:xfrm>
            <a:off x="786525" y="3526100"/>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latin typeface="Roboto"/>
                <a:ea typeface="Roboto"/>
                <a:cs typeface="Roboto"/>
                <a:sym typeface="Roboto"/>
              </a:rPr>
              <a:t>Инструменты необходимые на курсе</a:t>
            </a:r>
            <a:endParaRPr sz="1300" dirty="0">
              <a:latin typeface="Roboto"/>
              <a:ea typeface="Roboto"/>
              <a:cs typeface="Roboto"/>
              <a:sym typeface="Roboto"/>
            </a:endParaRPr>
          </a:p>
        </p:txBody>
      </p:sp>
      <p:sp>
        <p:nvSpPr>
          <p:cNvPr id="192" name="Google Shape;192;p36"/>
          <p:cNvSpPr/>
          <p:nvPr/>
        </p:nvSpPr>
        <p:spPr>
          <a:xfrm>
            <a:off x="786525" y="4103113"/>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Рефлексия</a:t>
            </a:r>
            <a:endParaRPr sz="1300">
              <a:solidFill>
                <a:schemeClr val="dk1"/>
              </a:solidFill>
              <a:latin typeface="Roboto"/>
              <a:ea typeface="Roboto"/>
              <a:cs typeface="Roboto"/>
              <a:sym typeface="Roboto"/>
            </a:endParaRPr>
          </a:p>
        </p:txBody>
      </p:sp>
      <p:cxnSp>
        <p:nvCxnSpPr>
          <p:cNvPr id="193" name="Google Shape;193;p36"/>
          <p:cNvCxnSpPr>
            <a:stCxn id="187" idx="1"/>
            <a:endCxn id="188" idx="1"/>
          </p:cNvCxnSpPr>
          <p:nvPr/>
        </p:nvCxnSpPr>
        <p:spPr>
          <a:xfrm>
            <a:off x="786525" y="1393625"/>
            <a:ext cx="600" cy="589500"/>
          </a:xfrm>
          <a:prstGeom prst="curvedConnector3">
            <a:avLst>
              <a:gd name="adj1" fmla="val -39687500"/>
            </a:avLst>
          </a:prstGeom>
          <a:noFill/>
          <a:ln w="9525" cap="flat" cmpd="sng">
            <a:solidFill>
              <a:schemeClr val="dk1"/>
            </a:solidFill>
            <a:prstDash val="dash"/>
            <a:round/>
            <a:headEnd type="none" w="med" len="med"/>
            <a:tailEnd type="none" w="med" len="med"/>
          </a:ln>
        </p:spPr>
      </p:cxnSp>
      <p:cxnSp>
        <p:nvCxnSpPr>
          <p:cNvPr id="194" name="Google Shape;194;p36"/>
          <p:cNvCxnSpPr>
            <a:stCxn id="188" idx="1"/>
            <a:endCxn id="189" idx="1"/>
          </p:cNvCxnSpPr>
          <p:nvPr/>
        </p:nvCxnSpPr>
        <p:spPr>
          <a:xfrm>
            <a:off x="787125" y="1983127"/>
            <a:ext cx="600" cy="576900"/>
          </a:xfrm>
          <a:prstGeom prst="curvedConnector3">
            <a:avLst>
              <a:gd name="adj1" fmla="val -39687500"/>
            </a:avLst>
          </a:prstGeom>
          <a:noFill/>
          <a:ln w="9525" cap="flat" cmpd="sng">
            <a:solidFill>
              <a:schemeClr val="dk1"/>
            </a:solidFill>
            <a:prstDash val="dash"/>
            <a:round/>
            <a:headEnd type="none" w="med" len="med"/>
            <a:tailEnd type="none" w="med" len="med"/>
          </a:ln>
        </p:spPr>
      </p:cxnSp>
      <p:cxnSp>
        <p:nvCxnSpPr>
          <p:cNvPr id="195" name="Google Shape;195;p36"/>
          <p:cNvCxnSpPr>
            <a:stCxn id="189" idx="1"/>
            <a:endCxn id="190" idx="1"/>
          </p:cNvCxnSpPr>
          <p:nvPr/>
        </p:nvCxnSpPr>
        <p:spPr>
          <a:xfrm flipH="1">
            <a:off x="786525" y="2560142"/>
            <a:ext cx="600" cy="576900"/>
          </a:xfrm>
          <a:prstGeom prst="curvedConnector3">
            <a:avLst>
              <a:gd name="adj1" fmla="val 39787500"/>
            </a:avLst>
          </a:prstGeom>
          <a:noFill/>
          <a:ln w="9525" cap="flat" cmpd="sng">
            <a:solidFill>
              <a:schemeClr val="dk1"/>
            </a:solidFill>
            <a:prstDash val="dash"/>
            <a:round/>
            <a:headEnd type="none" w="med" len="med"/>
            <a:tailEnd type="none" w="med" len="med"/>
          </a:ln>
        </p:spPr>
      </p:cxnSp>
      <p:cxnSp>
        <p:nvCxnSpPr>
          <p:cNvPr id="196" name="Google Shape;196;p36"/>
          <p:cNvCxnSpPr>
            <a:stCxn id="190" idx="1"/>
            <a:endCxn id="191" idx="1"/>
          </p:cNvCxnSpPr>
          <p:nvPr/>
        </p:nvCxnSpPr>
        <p:spPr>
          <a:xfrm>
            <a:off x="786525" y="3137164"/>
            <a:ext cx="600" cy="576900"/>
          </a:xfrm>
          <a:prstGeom prst="curvedConnector3">
            <a:avLst>
              <a:gd name="adj1" fmla="val -39687500"/>
            </a:avLst>
          </a:prstGeom>
          <a:noFill/>
          <a:ln w="9525" cap="flat" cmpd="sng">
            <a:solidFill>
              <a:schemeClr val="dk1"/>
            </a:solidFill>
            <a:prstDash val="dash"/>
            <a:round/>
            <a:headEnd type="none" w="med" len="med"/>
            <a:tailEnd type="none" w="med" len="med"/>
          </a:ln>
        </p:spPr>
      </p:cxnSp>
      <p:cxnSp>
        <p:nvCxnSpPr>
          <p:cNvPr id="197" name="Google Shape;197;p36"/>
          <p:cNvCxnSpPr>
            <a:stCxn id="191" idx="1"/>
            <a:endCxn id="192" idx="1"/>
          </p:cNvCxnSpPr>
          <p:nvPr/>
        </p:nvCxnSpPr>
        <p:spPr>
          <a:xfrm>
            <a:off x="786525" y="3714200"/>
            <a:ext cx="600" cy="576900"/>
          </a:xfrm>
          <a:prstGeom prst="curvedConnector3">
            <a:avLst>
              <a:gd name="adj1" fmla="val -39687500"/>
            </a:avLst>
          </a:prstGeom>
          <a:noFill/>
          <a:ln w="9525" cap="flat" cmpd="sng">
            <a:solidFill>
              <a:schemeClr val="dk1"/>
            </a:solidFill>
            <a:prstDash val="dash"/>
            <a:round/>
            <a:headEnd type="none" w="med" len="med"/>
            <a:tailEnd type="none" w="med" len="med"/>
          </a:ln>
        </p:spPr>
      </p:cxnSp>
      <p:pic>
        <p:nvPicPr>
          <p:cNvPr id="3" name="Picture 2">
            <a:extLst>
              <a:ext uri="{FF2B5EF4-FFF2-40B4-BE49-F238E27FC236}">
                <a16:creationId xmlns:a16="http://schemas.microsoft.com/office/drawing/2014/main" id="{6687D197-ED4A-7743-8C0A-E42278B58D2E}"/>
              </a:ext>
            </a:extLst>
          </p:cNvPr>
          <p:cNvPicPr>
            <a:picLocks noChangeAspect="1"/>
          </p:cNvPicPr>
          <p:nvPr/>
        </p:nvPicPr>
        <p:blipFill>
          <a:blip r:embed="rId3"/>
          <a:stretch>
            <a:fillRect/>
          </a:stretch>
        </p:blipFill>
        <p:spPr>
          <a:xfrm>
            <a:off x="4368800" y="1348854"/>
            <a:ext cx="4569000" cy="2999476"/>
          </a:xfrm>
          <a:prstGeom prst="rect">
            <a:avLst/>
          </a:prstGeom>
          <a:ln>
            <a:noFill/>
          </a:ln>
          <a:effectLst>
            <a:softEdge rad="112500"/>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90"/>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4900"/>
              <a:t>Вопросы?</a:t>
            </a:r>
            <a:endParaRPr/>
          </a:p>
        </p:txBody>
      </p:sp>
      <p:pic>
        <p:nvPicPr>
          <p:cNvPr id="611" name="Google Shape;611;p90"/>
          <p:cNvPicPr preferRelativeResize="0"/>
          <p:nvPr/>
        </p:nvPicPr>
        <p:blipFill rotWithShape="1">
          <a:blip r:embed="rId3">
            <a:alphaModFix/>
          </a:blip>
          <a:srcRect/>
          <a:stretch/>
        </p:blipFill>
        <p:spPr>
          <a:xfrm>
            <a:off x="719975" y="3370764"/>
            <a:ext cx="662535" cy="662535"/>
          </a:xfrm>
          <a:prstGeom prst="rect">
            <a:avLst/>
          </a:prstGeom>
          <a:noFill/>
          <a:ln>
            <a:noFill/>
          </a:ln>
        </p:spPr>
      </p:pic>
      <p:sp>
        <p:nvSpPr>
          <p:cNvPr id="612" name="Google Shape;612;p90"/>
          <p:cNvSpPr txBox="1"/>
          <p:nvPr/>
        </p:nvSpPr>
        <p:spPr>
          <a:xfrm>
            <a:off x="1438025" y="3378781"/>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вопросы есть</a:t>
            </a:r>
            <a:endParaRPr sz="1500">
              <a:solidFill>
                <a:srgbClr val="FFFFFF"/>
              </a:solidFill>
              <a:latin typeface="Roboto"/>
              <a:ea typeface="Roboto"/>
              <a:cs typeface="Roboto"/>
              <a:sym typeface="Roboto"/>
            </a:endParaRPr>
          </a:p>
        </p:txBody>
      </p:sp>
      <p:pic>
        <p:nvPicPr>
          <p:cNvPr id="613" name="Google Shape;613;p90"/>
          <p:cNvPicPr preferRelativeResize="0"/>
          <p:nvPr/>
        </p:nvPicPr>
        <p:blipFill rotWithShape="1">
          <a:blip r:embed="rId4">
            <a:alphaModFix/>
          </a:blip>
          <a:srcRect/>
          <a:stretch/>
        </p:blipFill>
        <p:spPr>
          <a:xfrm>
            <a:off x="4102950" y="3370764"/>
            <a:ext cx="662535" cy="662535"/>
          </a:xfrm>
          <a:prstGeom prst="rect">
            <a:avLst/>
          </a:prstGeom>
          <a:noFill/>
          <a:ln>
            <a:noFill/>
          </a:ln>
        </p:spPr>
      </p:pic>
      <p:sp>
        <p:nvSpPr>
          <p:cNvPr id="614" name="Google Shape;614;p90"/>
          <p:cNvSpPr txBox="1"/>
          <p:nvPr/>
        </p:nvSpPr>
        <p:spPr>
          <a:xfrm>
            <a:off x="4806700" y="3378781"/>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91"/>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Рефлексия</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2"/>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Цели вебинара</a:t>
            </a:r>
            <a:endParaRPr/>
          </a:p>
        </p:txBody>
      </p:sp>
      <p:sp>
        <p:nvSpPr>
          <p:cNvPr id="625" name="Google Shape;625;p92"/>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Проверка достижения целей</a:t>
            </a:r>
            <a:endParaRPr sz="1500" b="1">
              <a:solidFill>
                <a:srgbClr val="FF9900"/>
              </a:solidFill>
            </a:endParaRPr>
          </a:p>
        </p:txBody>
      </p:sp>
      <p:graphicFrame>
        <p:nvGraphicFramePr>
          <p:cNvPr id="626" name="Google Shape;626;p92"/>
          <p:cNvGraphicFramePr/>
          <p:nvPr/>
        </p:nvGraphicFramePr>
        <p:xfrm>
          <a:off x="952500" y="1544194"/>
          <a:ext cx="7239000" cy="127575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Выделить основные отличительные черты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Понимать области применения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3.</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solidFill>
                            <a:schemeClr val="dk1"/>
                          </a:solidFill>
                          <a:latin typeface="Roboto"/>
                          <a:ea typeface="Roboto"/>
                          <a:cs typeface="Roboto"/>
                          <a:sym typeface="Roboto"/>
                        </a:rPr>
                        <a:t>Разобраться, что отличает Reinforcement Learning от других областей машинного обучения</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3"/>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Т</a:t>
            </a:r>
            <a:r>
              <a:rPr lang="ru" dirty="0"/>
              <a:t>езисы</a:t>
            </a:r>
            <a:endParaRPr dirty="0"/>
          </a:p>
        </p:txBody>
      </p:sp>
      <p:graphicFrame>
        <p:nvGraphicFramePr>
          <p:cNvPr id="632" name="Google Shape;632;p93"/>
          <p:cNvGraphicFramePr/>
          <p:nvPr>
            <p:extLst>
              <p:ext uri="{D42A27DB-BD31-4B8C-83A1-F6EECF244321}">
                <p14:modId xmlns:p14="http://schemas.microsoft.com/office/powerpoint/2010/main" val="2162348629"/>
              </p:ext>
            </p:extLst>
          </p:nvPr>
        </p:nvGraphicFramePr>
        <p:xfrm>
          <a:off x="952500" y="1544194"/>
          <a:ext cx="7239000" cy="160017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Reinforcement Learning зарождался в психологии </a:t>
                      </a:r>
                      <a:endParaRPr sz="1100"/>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Reinforcement Learning можно выделить в отдельную группу алгоритмов машинного обучения</a:t>
                      </a:r>
                      <a:endParaRPr sz="1300">
                        <a:solidFill>
                          <a:schemeClr val="dk1"/>
                        </a:solidFill>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3.</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ru" sz="1300" dirty="0">
                          <a:solidFill>
                            <a:schemeClr val="dk1"/>
                          </a:solidFill>
                          <a:latin typeface="Roboto"/>
                          <a:ea typeface="Roboto"/>
                          <a:cs typeface="Roboto"/>
                          <a:sym typeface="Roboto"/>
                        </a:rPr>
                        <a:t>Reinforcement Learning широко применяется в самых разных областях: от игр до управления охлаждения дата-центров и от торговли на бирже до роевого поведения дронов</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33" name="Google Shape;633;p93"/>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Подведем итоги</a:t>
            </a:r>
            <a:endParaRPr sz="1500" b="1">
              <a:solidFill>
                <a:srgbClr val="FF99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Рефлексия</a:t>
            </a:r>
            <a:endParaRPr/>
          </a:p>
        </p:txBody>
      </p:sp>
      <p:pic>
        <p:nvPicPr>
          <p:cNvPr id="639" name="Google Shape;639;p94"/>
          <p:cNvPicPr preferRelativeResize="0"/>
          <p:nvPr/>
        </p:nvPicPr>
        <p:blipFill rotWithShape="1">
          <a:blip r:embed="rId3">
            <a:alphaModFix/>
          </a:blip>
          <a:srcRect/>
          <a:stretch/>
        </p:blipFill>
        <p:spPr>
          <a:xfrm>
            <a:off x="612914" y="2316450"/>
            <a:ext cx="828522" cy="828504"/>
          </a:xfrm>
          <a:prstGeom prst="rect">
            <a:avLst/>
          </a:prstGeom>
          <a:noFill/>
          <a:ln>
            <a:noFill/>
          </a:ln>
        </p:spPr>
      </p:pic>
      <p:sp>
        <p:nvSpPr>
          <p:cNvPr id="640" name="Google Shape;640;p94"/>
          <p:cNvSpPr txBox="1"/>
          <p:nvPr/>
        </p:nvSpPr>
        <p:spPr>
          <a:xfrm>
            <a:off x="1680040" y="2355929"/>
            <a:ext cx="46722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chemeClr val="dk1"/>
                </a:solidFill>
                <a:latin typeface="Roboto"/>
                <a:ea typeface="Roboto"/>
                <a:cs typeface="Roboto"/>
                <a:sym typeface="Roboto"/>
              </a:rPr>
              <a:t>С какими впечатлениями уходите с вебинара?</a:t>
            </a:r>
            <a:endParaRPr sz="1500">
              <a:solidFill>
                <a:schemeClr val="dk1"/>
              </a:solidFill>
              <a:latin typeface="Roboto"/>
              <a:ea typeface="Roboto"/>
              <a:cs typeface="Roboto"/>
              <a:sym typeface="Roboto"/>
            </a:endParaRPr>
          </a:p>
          <a:p>
            <a:pPr marL="0" lvl="0" indent="0" algn="l" rtl="0">
              <a:spcBef>
                <a:spcPts val="0"/>
              </a:spcBef>
              <a:spcAft>
                <a:spcPts val="0"/>
              </a:spcAft>
              <a:buNone/>
            </a:pPr>
            <a:r>
              <a:rPr lang="ru" sz="1500">
                <a:solidFill>
                  <a:schemeClr val="dk1"/>
                </a:solidFill>
                <a:latin typeface="Roboto"/>
                <a:ea typeface="Roboto"/>
                <a:cs typeface="Roboto"/>
                <a:sym typeface="Roboto"/>
              </a:rPr>
              <a:t>Какие примеры использования RL вам показались наиболее интересными?</a:t>
            </a:r>
            <a:endParaRPr sz="1500">
              <a:solidFill>
                <a:schemeClr val="dk1"/>
              </a:solidFill>
              <a:latin typeface="Roboto"/>
              <a:ea typeface="Roboto"/>
              <a:cs typeface="Roboto"/>
              <a:sym typeface="Roboto"/>
            </a:endParaRPr>
          </a:p>
        </p:txBody>
      </p:sp>
      <p:sp>
        <p:nvSpPr>
          <p:cNvPr id="641" name="Google Shape;641;p94"/>
          <p:cNvSpPr txBox="1"/>
          <p:nvPr/>
        </p:nvSpPr>
        <p:spPr>
          <a:xfrm>
            <a:off x="1680040" y="3710789"/>
            <a:ext cx="4996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chemeClr val="dk1"/>
                </a:solidFill>
                <a:latin typeface="Roboto"/>
                <a:ea typeface="Roboto"/>
                <a:cs typeface="Roboto"/>
                <a:sym typeface="Roboto"/>
              </a:rPr>
              <a:t>Что показалось сложным?</a:t>
            </a:r>
            <a:endParaRPr sz="1500">
              <a:solidFill>
                <a:schemeClr val="dk1"/>
              </a:solidFill>
              <a:latin typeface="Roboto"/>
              <a:ea typeface="Roboto"/>
              <a:cs typeface="Roboto"/>
              <a:sym typeface="Roboto"/>
            </a:endParaRPr>
          </a:p>
        </p:txBody>
      </p:sp>
      <p:pic>
        <p:nvPicPr>
          <p:cNvPr id="642" name="Google Shape;642;p94"/>
          <p:cNvPicPr preferRelativeResize="0"/>
          <p:nvPr/>
        </p:nvPicPr>
        <p:blipFill rotWithShape="1">
          <a:blip r:embed="rId4">
            <a:alphaModFix/>
          </a:blip>
          <a:srcRect/>
          <a:stretch/>
        </p:blipFill>
        <p:spPr>
          <a:xfrm>
            <a:off x="601750" y="3626752"/>
            <a:ext cx="845250" cy="84524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95"/>
          <p:cNvSpPr txBox="1">
            <a:spLocks noGrp="1"/>
          </p:cNvSpPr>
          <p:nvPr>
            <p:ph type="title"/>
          </p:nvPr>
        </p:nvSpPr>
        <p:spPr>
          <a:xfrm>
            <a:off x="500550" y="330725"/>
            <a:ext cx="8520600" cy="95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Следующий вебинар</a:t>
            </a:r>
            <a:endParaRPr/>
          </a:p>
        </p:txBody>
      </p:sp>
      <p:sp>
        <p:nvSpPr>
          <p:cNvPr id="648" name="Google Shape;648;p95"/>
          <p:cNvSpPr txBox="1"/>
          <p:nvPr/>
        </p:nvSpPr>
        <p:spPr>
          <a:xfrm>
            <a:off x="1915425" y="1502825"/>
            <a:ext cx="6825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dirty="0">
                <a:solidFill>
                  <a:srgbClr val="FF9900"/>
                </a:solidFill>
                <a:latin typeface="Roboto"/>
                <a:ea typeface="Roboto"/>
                <a:cs typeface="Roboto"/>
                <a:sym typeface="Roboto"/>
              </a:rPr>
              <a:t>5</a:t>
            </a:r>
            <a:r>
              <a:rPr lang="ru" sz="1500" dirty="0">
                <a:solidFill>
                  <a:srgbClr val="FF9900"/>
                </a:solidFill>
                <a:latin typeface="Roboto"/>
                <a:ea typeface="Roboto"/>
                <a:cs typeface="Roboto"/>
                <a:sym typeface="Roboto"/>
              </a:rPr>
              <a:t> </a:t>
            </a:r>
            <a:r>
              <a:rPr lang="ru-RU" sz="1500" dirty="0">
                <a:solidFill>
                  <a:srgbClr val="FF9900"/>
                </a:solidFill>
                <a:latin typeface="Roboto"/>
                <a:ea typeface="Roboto"/>
                <a:cs typeface="Roboto"/>
                <a:sym typeface="Roboto"/>
              </a:rPr>
              <a:t>июня</a:t>
            </a:r>
            <a:r>
              <a:rPr lang="ru" sz="1500" dirty="0">
                <a:solidFill>
                  <a:srgbClr val="FF9900"/>
                </a:solidFill>
                <a:latin typeface="Roboto"/>
                <a:ea typeface="Roboto"/>
                <a:cs typeface="Roboto"/>
                <a:sym typeface="Roboto"/>
              </a:rPr>
              <a:t> 2024</a:t>
            </a:r>
            <a:endParaRPr sz="1500" dirty="0">
              <a:solidFill>
                <a:srgbClr val="FF9900"/>
              </a:solidFill>
              <a:latin typeface="Roboto"/>
              <a:ea typeface="Roboto"/>
              <a:cs typeface="Roboto"/>
              <a:sym typeface="Roboto"/>
            </a:endParaRPr>
          </a:p>
        </p:txBody>
      </p:sp>
      <p:sp>
        <p:nvSpPr>
          <p:cNvPr id="649" name="Google Shape;649;p95"/>
          <p:cNvSpPr txBox="1"/>
          <p:nvPr/>
        </p:nvSpPr>
        <p:spPr>
          <a:xfrm>
            <a:off x="1915425" y="1826708"/>
            <a:ext cx="6156900" cy="9540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500" b="1" dirty="0">
                <a:solidFill>
                  <a:srgbClr val="050505"/>
                </a:solidFill>
                <a:latin typeface="Roboto"/>
                <a:ea typeface="Roboto"/>
                <a:cs typeface="Roboto"/>
                <a:sym typeface="Roboto"/>
              </a:rPr>
              <a:t>Ключевые понятия </a:t>
            </a:r>
            <a:r>
              <a:rPr lang="en-US" sz="2500" b="1" dirty="0">
                <a:solidFill>
                  <a:srgbClr val="050505"/>
                </a:solidFill>
                <a:latin typeface="Roboto"/>
                <a:ea typeface="Roboto"/>
                <a:cs typeface="Roboto"/>
                <a:sym typeface="Roboto"/>
              </a:rPr>
              <a:t>RL: </a:t>
            </a:r>
            <a:r>
              <a:rPr lang="ru-RU" sz="2500" b="1" dirty="0">
                <a:solidFill>
                  <a:srgbClr val="050505"/>
                </a:solidFill>
                <a:latin typeface="Roboto"/>
                <a:ea typeface="Roboto"/>
                <a:cs typeface="Roboto"/>
                <a:sym typeface="Roboto"/>
              </a:rPr>
              <a:t>агент, среда, награда, политика. Построение среды.</a:t>
            </a:r>
            <a:endParaRPr sz="2400" b="1" dirty="0">
              <a:solidFill>
                <a:srgbClr val="013D85"/>
              </a:solidFill>
            </a:endParaRPr>
          </a:p>
        </p:txBody>
      </p:sp>
      <p:pic>
        <p:nvPicPr>
          <p:cNvPr id="650" name="Google Shape;650;p95"/>
          <p:cNvPicPr preferRelativeResize="0"/>
          <p:nvPr/>
        </p:nvPicPr>
        <p:blipFill rotWithShape="1">
          <a:blip r:embed="rId3">
            <a:alphaModFix/>
          </a:blip>
          <a:srcRect/>
          <a:stretch/>
        </p:blipFill>
        <p:spPr>
          <a:xfrm>
            <a:off x="886500" y="1558024"/>
            <a:ext cx="760725" cy="760725"/>
          </a:xfrm>
          <a:prstGeom prst="rect">
            <a:avLst/>
          </a:prstGeom>
          <a:noFill/>
          <a:ln>
            <a:noFill/>
          </a:ln>
        </p:spPr>
      </p:pic>
      <p:sp>
        <p:nvSpPr>
          <p:cNvPr id="651" name="Google Shape;651;p95"/>
          <p:cNvSpPr txBox="1"/>
          <p:nvPr/>
        </p:nvSpPr>
        <p:spPr>
          <a:xfrm>
            <a:off x="1179775" y="3660425"/>
            <a:ext cx="20562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Roboto"/>
                <a:ea typeface="Roboto"/>
                <a:cs typeface="Roboto"/>
                <a:sym typeface="Roboto"/>
              </a:rPr>
              <a:t>Ссылка на вебинар будет в ЛК за 15 минут</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p:txBody>
      </p:sp>
      <p:sp>
        <p:nvSpPr>
          <p:cNvPr id="652" name="Google Shape;652;p95"/>
          <p:cNvSpPr txBox="1"/>
          <p:nvPr/>
        </p:nvSpPr>
        <p:spPr>
          <a:xfrm>
            <a:off x="3844125" y="3660413"/>
            <a:ext cx="17664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Roboto"/>
                <a:ea typeface="Roboto"/>
                <a:cs typeface="Roboto"/>
                <a:sym typeface="Roboto"/>
              </a:rPr>
              <a:t>Материалы</a:t>
            </a:r>
            <a:endParaRPr sz="1300">
              <a:latin typeface="Roboto"/>
              <a:ea typeface="Roboto"/>
              <a:cs typeface="Roboto"/>
              <a:sym typeface="Roboto"/>
            </a:endParaRPr>
          </a:p>
          <a:p>
            <a:pPr marL="0" lvl="0" indent="0" algn="l" rtl="0">
              <a:spcBef>
                <a:spcPts val="0"/>
              </a:spcBef>
              <a:spcAft>
                <a:spcPts val="0"/>
              </a:spcAft>
              <a:buNone/>
            </a:pPr>
            <a:r>
              <a:rPr lang="ru" sz="1300">
                <a:latin typeface="Roboto"/>
                <a:ea typeface="Roboto"/>
                <a:cs typeface="Roboto"/>
                <a:sym typeface="Roboto"/>
              </a:rPr>
              <a:t>к занятию в ЛК — можно изучать</a:t>
            </a:r>
            <a:endParaRPr sz="1300">
              <a:latin typeface="Roboto"/>
              <a:ea typeface="Roboto"/>
              <a:cs typeface="Roboto"/>
              <a:sym typeface="Roboto"/>
            </a:endParaRPr>
          </a:p>
        </p:txBody>
      </p:sp>
      <p:sp>
        <p:nvSpPr>
          <p:cNvPr id="653" name="Google Shape;653;p95"/>
          <p:cNvSpPr txBox="1"/>
          <p:nvPr/>
        </p:nvSpPr>
        <p:spPr>
          <a:xfrm>
            <a:off x="6101125" y="3660413"/>
            <a:ext cx="21009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Roboto"/>
                <a:ea typeface="Roboto"/>
                <a:cs typeface="Roboto"/>
                <a:sym typeface="Roboto"/>
              </a:rPr>
              <a:t>Обязательный материал обозначен красной лентой</a:t>
            </a:r>
            <a:endParaRPr sz="1300">
              <a:latin typeface="Roboto"/>
              <a:ea typeface="Roboto"/>
              <a:cs typeface="Roboto"/>
              <a:sym typeface="Roboto"/>
            </a:endParaRPr>
          </a:p>
        </p:txBody>
      </p:sp>
      <p:pic>
        <p:nvPicPr>
          <p:cNvPr id="654" name="Google Shape;654;p95"/>
          <p:cNvPicPr preferRelativeResize="0"/>
          <p:nvPr/>
        </p:nvPicPr>
        <p:blipFill>
          <a:blip r:embed="rId4">
            <a:alphaModFix/>
          </a:blip>
          <a:stretch>
            <a:fillRect/>
          </a:stretch>
        </p:blipFill>
        <p:spPr>
          <a:xfrm>
            <a:off x="5835150" y="3750544"/>
            <a:ext cx="214313" cy="214313"/>
          </a:xfrm>
          <a:prstGeom prst="rect">
            <a:avLst/>
          </a:prstGeom>
          <a:noFill/>
          <a:ln>
            <a:noFill/>
          </a:ln>
        </p:spPr>
      </p:pic>
      <p:pic>
        <p:nvPicPr>
          <p:cNvPr id="655" name="Google Shape;655;p95"/>
          <p:cNvPicPr preferRelativeResize="0"/>
          <p:nvPr/>
        </p:nvPicPr>
        <p:blipFill rotWithShape="1">
          <a:blip r:embed="rId5">
            <a:alphaModFix/>
          </a:blip>
          <a:srcRect/>
          <a:stretch/>
        </p:blipFill>
        <p:spPr>
          <a:xfrm>
            <a:off x="843250" y="3692869"/>
            <a:ext cx="329663" cy="329663"/>
          </a:xfrm>
          <a:prstGeom prst="rect">
            <a:avLst/>
          </a:prstGeom>
          <a:noFill/>
          <a:ln>
            <a:noFill/>
          </a:ln>
        </p:spPr>
      </p:pic>
      <p:pic>
        <p:nvPicPr>
          <p:cNvPr id="656" name="Google Shape;656;p95"/>
          <p:cNvPicPr preferRelativeResize="0"/>
          <p:nvPr/>
        </p:nvPicPr>
        <p:blipFill rotWithShape="1">
          <a:blip r:embed="rId5">
            <a:alphaModFix/>
          </a:blip>
          <a:srcRect/>
          <a:stretch/>
        </p:blipFill>
        <p:spPr>
          <a:xfrm>
            <a:off x="3480775" y="3692869"/>
            <a:ext cx="329663" cy="32966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6"/>
          <p:cNvSpPr txBox="1">
            <a:spLocks noGrp="1"/>
          </p:cNvSpPr>
          <p:nvPr>
            <p:ph type="title"/>
          </p:nvPr>
        </p:nvSpPr>
        <p:spPr>
          <a:xfrm>
            <a:off x="956225" y="396394"/>
            <a:ext cx="7559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3800"/>
              <a:t>Заполните, пожалуйста,</a:t>
            </a:r>
            <a:endParaRPr sz="3800"/>
          </a:p>
          <a:p>
            <a:pPr marL="0" lvl="0" indent="0" algn="l" rtl="0">
              <a:spcBef>
                <a:spcPts val="0"/>
              </a:spcBef>
              <a:spcAft>
                <a:spcPts val="0"/>
              </a:spcAft>
              <a:buNone/>
            </a:pPr>
            <a:r>
              <a:rPr lang="ru" sz="3800"/>
              <a:t>опрос о занятии</a:t>
            </a:r>
            <a:endParaRPr sz="3800"/>
          </a:p>
          <a:p>
            <a:pPr marL="0" lvl="0" indent="0" algn="l" rtl="0">
              <a:spcBef>
                <a:spcPts val="0"/>
              </a:spcBef>
              <a:spcAft>
                <a:spcPts val="0"/>
              </a:spcAft>
              <a:buNone/>
            </a:pPr>
            <a:r>
              <a:rPr lang="ru" sz="3800"/>
              <a:t>по ссылке в чате</a:t>
            </a:r>
            <a:endParaRPr sz="3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Цели вебинара</a:t>
            </a:r>
            <a:endParaRPr/>
          </a:p>
        </p:txBody>
      </p:sp>
      <p:graphicFrame>
        <p:nvGraphicFramePr>
          <p:cNvPr id="203" name="Google Shape;203;p37"/>
          <p:cNvGraphicFramePr/>
          <p:nvPr/>
        </p:nvGraphicFramePr>
        <p:xfrm>
          <a:off x="952500" y="1544194"/>
          <a:ext cx="7239000" cy="127575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Выделить основные отличительные черты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Понимать области применения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3.</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Разобраться, что отличает Reinforcement Learning от других областей машинного обучения</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04" name="Google Shape;204;p37"/>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К концу занятия вы сможете</a:t>
            </a:r>
            <a:endParaRPr sz="1500" b="1">
              <a:solidFill>
                <a:srgbClr val="FF99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Смысл</a:t>
            </a:r>
            <a:endParaRPr/>
          </a:p>
        </p:txBody>
      </p:sp>
      <p:graphicFrame>
        <p:nvGraphicFramePr>
          <p:cNvPr id="210" name="Google Shape;210;p38"/>
          <p:cNvGraphicFramePr/>
          <p:nvPr/>
        </p:nvGraphicFramePr>
        <p:xfrm>
          <a:off x="952500" y="1544194"/>
          <a:ext cx="7239000" cy="698608"/>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Для общего понимания современного состояния Reinforcement Learning</a:t>
                      </a:r>
                      <a:endParaRPr sz="1300">
                        <a:latin typeface="Roboto"/>
                        <a:ea typeface="Roboto"/>
                        <a:cs typeface="Roboto"/>
                        <a:sym typeface="Roboto"/>
                      </a:endParaRPr>
                    </a:p>
                  </a:txBody>
                  <a:tcPr marL="198000" marR="91425" marT="68575" marB="68575">
                    <a:lnL w="9525" cap="flat" cmpd="sng">
                      <a:solidFill>
                        <a:schemeClr val="lt1">
                          <a:alpha val="0"/>
                        </a:schemeClr>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Чтобы заложить основы для дальнейшего обучения на курсе</a:t>
                      </a:r>
                      <a:endParaRPr sz="1300">
                        <a:latin typeface="Roboto"/>
                        <a:ea typeface="Roboto"/>
                        <a:cs typeface="Roboto"/>
                        <a:sym typeface="Roboto"/>
                      </a:endParaRPr>
                    </a:p>
                  </a:txBody>
                  <a:tcPr marL="198000" marR="91425" marT="68575" marB="68575">
                    <a:lnL w="9525" cap="flat" cmpd="sng">
                      <a:solidFill>
                        <a:schemeClr val="lt1">
                          <a:alpha val="0"/>
                        </a:schemeClr>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11" name="Google Shape;211;p38"/>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Зачем вам это знать</a:t>
            </a:r>
            <a:endParaRPr sz="1500" b="1">
              <a:solidFill>
                <a:srgbClr val="FF99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9"/>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Знакомство</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Команда курса</a:t>
            </a:r>
            <a:endParaRPr/>
          </a:p>
        </p:txBody>
      </p:sp>
      <p:sp>
        <p:nvSpPr>
          <p:cNvPr id="222" name="Google Shape;222;p40"/>
          <p:cNvSpPr txBox="1">
            <a:spLocks noGrp="1"/>
          </p:cNvSpPr>
          <p:nvPr>
            <p:ph type="subTitle" idx="4294967295"/>
          </p:nvPr>
        </p:nvSpPr>
        <p:spPr>
          <a:xfrm>
            <a:off x="1708975" y="1297874"/>
            <a:ext cx="1991700" cy="3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852"/>
              <a:buFont typeface="Arial"/>
              <a:buNone/>
            </a:pPr>
            <a:r>
              <a:rPr lang="ru" sz="1517" b="1">
                <a:solidFill>
                  <a:srgbClr val="FF9900"/>
                </a:solidFill>
              </a:rPr>
              <a:t>Игорь Стурейко</a:t>
            </a:r>
            <a:endParaRPr sz="1517" b="1">
              <a:solidFill>
                <a:srgbClr val="FF9900"/>
              </a:solidFill>
            </a:endParaRPr>
          </a:p>
        </p:txBody>
      </p:sp>
      <p:sp>
        <p:nvSpPr>
          <p:cNvPr id="223" name="Google Shape;223;p40"/>
          <p:cNvSpPr txBox="1">
            <a:spLocks noGrp="1"/>
          </p:cNvSpPr>
          <p:nvPr>
            <p:ph type="subTitle" idx="4294967295"/>
          </p:nvPr>
        </p:nvSpPr>
        <p:spPr>
          <a:xfrm>
            <a:off x="1708975" y="1598325"/>
            <a:ext cx="2645100" cy="122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67" dirty="0"/>
              <a:t>15+ лет опыта в прикладной математике и математическом моделировании НИИгазэкономика ПАО Газпром</a:t>
            </a:r>
            <a:endParaRPr sz="867" dirty="0"/>
          </a:p>
          <a:p>
            <a:pPr marL="0" lvl="0" indent="0" algn="l" rtl="0">
              <a:lnSpc>
                <a:spcPct val="100000"/>
              </a:lnSpc>
              <a:spcBef>
                <a:spcPts val="0"/>
              </a:spcBef>
              <a:spcAft>
                <a:spcPts val="0"/>
              </a:spcAft>
              <a:buSzPts val="597"/>
              <a:buNone/>
            </a:pPr>
            <a:endParaRPr sz="867" dirty="0"/>
          </a:p>
          <a:p>
            <a:pPr marL="0" lvl="0" indent="0" algn="l" rtl="0">
              <a:lnSpc>
                <a:spcPct val="100000"/>
              </a:lnSpc>
              <a:spcBef>
                <a:spcPts val="0"/>
              </a:spcBef>
              <a:spcAft>
                <a:spcPts val="0"/>
              </a:spcAft>
              <a:buSzPts val="597"/>
              <a:buNone/>
            </a:pPr>
            <a:r>
              <a:rPr lang="ru" sz="850" dirty="0"/>
              <a:t>Руководил командой, решающей прикладные задачи, вывод готовых моделей в продакшн и поддержку решений у клиента</a:t>
            </a:r>
            <a:endParaRPr sz="867" dirty="0"/>
          </a:p>
        </p:txBody>
      </p:sp>
      <p:sp>
        <p:nvSpPr>
          <p:cNvPr id="224" name="Google Shape;224;p40"/>
          <p:cNvSpPr/>
          <p:nvPr/>
        </p:nvSpPr>
        <p:spPr>
          <a:xfrm>
            <a:off x="614100" y="1195200"/>
            <a:ext cx="520200" cy="3232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 name="Google Shape;225;p40"/>
          <p:cNvPicPr preferRelativeResize="0"/>
          <p:nvPr/>
        </p:nvPicPr>
        <p:blipFill>
          <a:blip r:embed="rId3"/>
          <a:srcRect t="6408" b="6408"/>
          <a:stretch/>
        </p:blipFill>
        <p:spPr>
          <a:xfrm>
            <a:off x="789925" y="1355025"/>
            <a:ext cx="830100" cy="819000"/>
          </a:xfrm>
          <a:prstGeom prst="ellipse">
            <a:avLst/>
          </a:prstGeom>
          <a:noFill/>
          <a:ln>
            <a:noFill/>
          </a:ln>
        </p:spPr>
      </p:pic>
      <p:sp>
        <p:nvSpPr>
          <p:cNvPr id="229" name="Google Shape;229;p40"/>
          <p:cNvSpPr txBox="1">
            <a:spLocks noGrp="1"/>
          </p:cNvSpPr>
          <p:nvPr>
            <p:ph type="subTitle" idx="4294967295"/>
          </p:nvPr>
        </p:nvSpPr>
        <p:spPr>
          <a:xfrm>
            <a:off x="5880205" y="1297880"/>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1517" b="1">
                <a:solidFill>
                  <a:srgbClr val="FF9900"/>
                </a:solidFill>
              </a:rPr>
              <a:t>Сергей Доронин</a:t>
            </a:r>
            <a:endParaRPr sz="1517" b="1">
              <a:solidFill>
                <a:srgbClr val="FF9900"/>
              </a:solidFill>
            </a:endParaRPr>
          </a:p>
        </p:txBody>
      </p:sp>
      <p:sp>
        <p:nvSpPr>
          <p:cNvPr id="230" name="Google Shape;230;p40"/>
          <p:cNvSpPr txBox="1">
            <a:spLocks noGrp="1"/>
          </p:cNvSpPr>
          <p:nvPr>
            <p:ph type="subTitle" idx="4294967295"/>
          </p:nvPr>
        </p:nvSpPr>
        <p:spPr>
          <a:xfrm>
            <a:off x="5880200" y="1598325"/>
            <a:ext cx="2585700" cy="11520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50" dirty="0"/>
              <a:t>12+ лет опыта создания и разработки корпоративных сервисов (</a:t>
            </a:r>
            <a:r>
              <a:rPr lang="ru" sz="850" dirty="0">
                <a:solidFill>
                  <a:srgbClr val="050505"/>
                </a:solidFill>
                <a:highlight>
                  <a:srgbClr val="F8F8F8"/>
                </a:highlight>
              </a:rPr>
              <a:t>ЭкспрессВолгаБанк, ПАО "Ростелеком" и др.)</a:t>
            </a:r>
            <a:endParaRPr sz="850" dirty="0"/>
          </a:p>
          <a:p>
            <a:pPr marL="0" lvl="0" indent="0" algn="l" rtl="0">
              <a:lnSpc>
                <a:spcPct val="100000"/>
              </a:lnSpc>
              <a:spcBef>
                <a:spcPts val="0"/>
              </a:spcBef>
              <a:spcAft>
                <a:spcPts val="0"/>
              </a:spcAft>
              <a:buSzPts val="597"/>
              <a:buNone/>
            </a:pPr>
            <a:endParaRPr sz="867" dirty="0"/>
          </a:p>
          <a:p>
            <a:pPr marL="0" lvl="0" indent="0" algn="l" rtl="0">
              <a:lnSpc>
                <a:spcPct val="100000"/>
              </a:lnSpc>
              <a:spcBef>
                <a:spcPts val="0"/>
              </a:spcBef>
              <a:spcAft>
                <a:spcPts val="0"/>
              </a:spcAft>
              <a:buSzPts val="597"/>
              <a:buNone/>
            </a:pPr>
            <a:r>
              <a:rPr lang="ru" sz="850" dirty="0">
                <a:solidFill>
                  <a:srgbClr val="050505"/>
                </a:solidFill>
                <a:highlight>
                  <a:srgbClr val="F8F8F8"/>
                </a:highlight>
              </a:rPr>
              <a:t>Подбирал технологии виртуальных датацентров, методов защиты информации (DLP/WAF), проектирования систем видеонаблюдения, Wi-Fi, VoIP, IPTV и т.д.</a:t>
            </a:r>
            <a:endParaRPr sz="850" dirty="0"/>
          </a:p>
          <a:p>
            <a:pPr marL="0" lvl="0" indent="0" algn="l" rtl="0">
              <a:lnSpc>
                <a:spcPct val="100000"/>
              </a:lnSpc>
              <a:spcBef>
                <a:spcPts val="0"/>
              </a:spcBef>
              <a:spcAft>
                <a:spcPts val="0"/>
              </a:spcAft>
              <a:buSzPts val="597"/>
              <a:buNone/>
            </a:pPr>
            <a:endParaRPr sz="867" dirty="0"/>
          </a:p>
        </p:txBody>
      </p:sp>
      <p:pic>
        <p:nvPicPr>
          <p:cNvPr id="231" name="Google Shape;231;p40"/>
          <p:cNvPicPr preferRelativeResize="0"/>
          <p:nvPr/>
        </p:nvPicPr>
        <p:blipFill>
          <a:blip r:embed="rId4"/>
          <a:srcRect t="5740" b="5740"/>
          <a:stretch/>
        </p:blipFill>
        <p:spPr>
          <a:xfrm>
            <a:off x="4961150" y="1410390"/>
            <a:ext cx="830100" cy="819000"/>
          </a:xfrm>
          <a:prstGeom prst="ellipse">
            <a:avLst/>
          </a:prstGeom>
          <a:noFill/>
          <a:ln>
            <a:noFill/>
          </a:ln>
        </p:spPr>
      </p:pic>
      <p:sp>
        <p:nvSpPr>
          <p:cNvPr id="232" name="Google Shape;232;p40"/>
          <p:cNvSpPr txBox="1">
            <a:spLocks noGrp="1"/>
          </p:cNvSpPr>
          <p:nvPr>
            <p:ph type="subTitle" idx="4294967295"/>
          </p:nvPr>
        </p:nvSpPr>
        <p:spPr>
          <a:xfrm>
            <a:off x="1708980" y="2975261"/>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1517" b="1" dirty="0">
                <a:solidFill>
                  <a:srgbClr val="FF9900"/>
                </a:solidFill>
              </a:rPr>
              <a:t>Анатолий Чудаков</a:t>
            </a:r>
            <a:endParaRPr sz="1517" b="1" dirty="0">
              <a:solidFill>
                <a:srgbClr val="FF9900"/>
              </a:solidFill>
            </a:endParaRPr>
          </a:p>
        </p:txBody>
      </p:sp>
      <p:sp>
        <p:nvSpPr>
          <p:cNvPr id="233" name="Google Shape;233;p40"/>
          <p:cNvSpPr txBox="1">
            <a:spLocks noGrp="1"/>
          </p:cNvSpPr>
          <p:nvPr>
            <p:ph type="subTitle" idx="4294967295"/>
          </p:nvPr>
        </p:nvSpPr>
        <p:spPr>
          <a:xfrm>
            <a:off x="1708975" y="3275700"/>
            <a:ext cx="2707200" cy="1152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850" dirty="0" err="1"/>
              <a:t>Teamlead</a:t>
            </a:r>
            <a:r>
              <a:rPr lang="en-US" sz="850" dirty="0"/>
              <a:t> </a:t>
            </a:r>
            <a:r>
              <a:rPr lang="ru-RU" sz="850" dirty="0"/>
              <a:t>в</a:t>
            </a:r>
            <a:r>
              <a:rPr lang="en-US" sz="850" dirty="0"/>
              <a:t> </a:t>
            </a:r>
            <a:r>
              <a:rPr lang="ru-RU" sz="850" dirty="0"/>
              <a:t>команде кинотеатра </a:t>
            </a:r>
            <a:r>
              <a:rPr lang="en-US" sz="850" dirty="0"/>
              <a:t>Wink</a:t>
            </a:r>
            <a:r>
              <a:rPr lang="ru-RU" sz="850" dirty="0"/>
              <a:t>.</a:t>
            </a:r>
          </a:p>
          <a:p>
            <a:pPr marL="0" lvl="0" indent="0" algn="l" rtl="0">
              <a:lnSpc>
                <a:spcPct val="115000"/>
              </a:lnSpc>
              <a:spcBef>
                <a:spcPts val="0"/>
              </a:spcBef>
              <a:spcAft>
                <a:spcPts val="0"/>
              </a:spcAft>
              <a:buClr>
                <a:schemeClr val="dk1"/>
              </a:buClr>
              <a:buSzPts val="1100"/>
              <a:buFont typeface="Arial"/>
              <a:buNone/>
            </a:pPr>
            <a:r>
              <a:rPr lang="ru-RU" sz="850" dirty="0"/>
              <a:t>Промышленный опыт </a:t>
            </a:r>
            <a:r>
              <a:rPr lang="en-US" sz="850" dirty="0"/>
              <a:t>SOTA </a:t>
            </a:r>
            <a:r>
              <a:rPr lang="ru-RU" sz="850" dirty="0"/>
              <a:t>разработки </a:t>
            </a:r>
            <a:r>
              <a:rPr lang="en-US" sz="850" dirty="0"/>
              <a:t>RL </a:t>
            </a:r>
            <a:r>
              <a:rPr lang="ru-RU" sz="850" dirty="0"/>
              <a:t>в рекомендательных системах и </a:t>
            </a:r>
            <a:r>
              <a:rPr lang="en-US" sz="850" dirty="0"/>
              <a:t>uplift </a:t>
            </a:r>
            <a:r>
              <a:rPr lang="ru-RU" sz="850" dirty="0"/>
              <a:t>моделировании </a:t>
            </a:r>
          </a:p>
          <a:p>
            <a:pPr marL="0" lvl="0" indent="0" algn="l" rtl="0">
              <a:lnSpc>
                <a:spcPct val="115000"/>
              </a:lnSpc>
              <a:spcBef>
                <a:spcPts val="0"/>
              </a:spcBef>
              <a:spcAft>
                <a:spcPts val="0"/>
              </a:spcAft>
              <a:buClr>
                <a:schemeClr val="dk1"/>
              </a:buClr>
              <a:buSzPts val="1100"/>
              <a:buFont typeface="Arial"/>
              <a:buNone/>
            </a:pPr>
            <a:endParaRPr lang="ru-RU" sz="850" dirty="0"/>
          </a:p>
          <a:p>
            <a:pPr marL="0" lvl="0" indent="0" algn="l" rtl="0">
              <a:lnSpc>
                <a:spcPct val="115000"/>
              </a:lnSpc>
              <a:spcBef>
                <a:spcPts val="0"/>
              </a:spcBef>
              <a:spcAft>
                <a:spcPts val="0"/>
              </a:spcAft>
              <a:buClr>
                <a:schemeClr val="dk1"/>
              </a:buClr>
              <a:buSzPts val="1100"/>
              <a:buFont typeface="Arial"/>
              <a:buNone/>
            </a:pPr>
            <a:r>
              <a:rPr lang="ru-RU" sz="850" dirty="0"/>
              <a:t>Образование: Прикладная макроэкономика (СПбГУ) </a:t>
            </a:r>
            <a:r>
              <a:rPr lang="en-US" sz="850" dirty="0" err="1"/>
              <a:t>Otus</a:t>
            </a:r>
            <a:r>
              <a:rPr lang="en-US" sz="850" dirty="0"/>
              <a:t> Certified Educator</a:t>
            </a:r>
            <a:endParaRPr sz="867" dirty="0"/>
          </a:p>
        </p:txBody>
      </p:sp>
      <p:pic>
        <p:nvPicPr>
          <p:cNvPr id="234" name="Google Shape;234;p40"/>
          <p:cNvPicPr preferRelativeResize="0"/>
          <p:nvPr/>
        </p:nvPicPr>
        <p:blipFill>
          <a:blip r:embed="rId5"/>
          <a:srcRect t="11003" b="11003"/>
          <a:stretch/>
        </p:blipFill>
        <p:spPr>
          <a:xfrm>
            <a:off x="789925" y="3032406"/>
            <a:ext cx="830100" cy="819000"/>
          </a:xfrm>
          <a:prstGeom prst="ellipse">
            <a:avLst/>
          </a:prstGeom>
          <a:noFill/>
          <a:ln>
            <a:noFill/>
          </a:ln>
        </p:spPr>
      </p:pic>
      <p:sp>
        <p:nvSpPr>
          <p:cNvPr id="13" name="Google Shape;232;p40">
            <a:extLst>
              <a:ext uri="{FF2B5EF4-FFF2-40B4-BE49-F238E27FC236}">
                <a16:creationId xmlns:a16="http://schemas.microsoft.com/office/drawing/2014/main" id="{DD1D862D-96B7-E544-BC91-3748B9671469}"/>
              </a:ext>
            </a:extLst>
          </p:cNvPr>
          <p:cNvSpPr txBox="1">
            <a:spLocks/>
          </p:cNvSpPr>
          <p:nvPr/>
        </p:nvSpPr>
        <p:spPr>
          <a:xfrm>
            <a:off x="5880205" y="2975261"/>
            <a:ext cx="1991700" cy="26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6550" algn="l" rtl="0">
              <a:lnSpc>
                <a:spcPct val="120000"/>
              </a:lnSpc>
              <a:spcBef>
                <a:spcPts val="0"/>
              </a:spcBef>
              <a:spcAft>
                <a:spcPts val="0"/>
              </a:spcAft>
              <a:buClr>
                <a:schemeClr val="dk1"/>
              </a:buClr>
              <a:buSzPts val="1700"/>
              <a:buFont typeface="Roboto"/>
              <a:buChar char="●"/>
              <a:defRPr sz="1700" b="0" i="0" u="none" strike="noStrike" cap="none">
                <a:solidFill>
                  <a:schemeClr val="dk1"/>
                </a:solidFill>
                <a:latin typeface="Roboto"/>
                <a:ea typeface="Roboto"/>
                <a:cs typeface="Roboto"/>
                <a:sym typeface="Roboto"/>
              </a:defRPr>
            </a:lvl1pPr>
            <a:lvl2pPr marL="914400" marR="0" lvl="1" indent="-323850" algn="l" rtl="0">
              <a:lnSpc>
                <a:spcPct val="120000"/>
              </a:lnSpc>
              <a:spcBef>
                <a:spcPts val="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3pPr>
            <a:lvl4pPr marL="1828800" marR="0" lvl="3"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4pPr>
            <a:lvl5pPr marL="2286000" marR="0" lvl="4"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5pPr>
            <a:lvl6pPr marL="2743200" marR="0" lvl="5"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6pPr>
            <a:lvl7pPr marL="3200400" marR="0" lvl="6"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7pPr>
            <a:lvl8pPr marL="3657600" marR="0" lvl="7"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8pPr>
            <a:lvl9pPr marL="4114800" marR="0" lvl="8"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9pPr>
          </a:lstStyle>
          <a:p>
            <a:pPr marL="0" indent="0">
              <a:buSzPts val="852"/>
              <a:buFont typeface="Roboto"/>
              <a:buNone/>
            </a:pPr>
            <a:r>
              <a:rPr lang="ru-RU" sz="1517" b="1" dirty="0">
                <a:solidFill>
                  <a:srgbClr val="FF9900"/>
                </a:solidFill>
              </a:rPr>
              <a:t>Андрей </a:t>
            </a:r>
            <a:r>
              <a:rPr lang="ru-RU" sz="1517" b="1" dirty="0" err="1">
                <a:solidFill>
                  <a:srgbClr val="FF9900"/>
                </a:solidFill>
              </a:rPr>
              <a:t>Канашов</a:t>
            </a:r>
            <a:endParaRPr lang="ru-RU" sz="1517" b="1" dirty="0">
              <a:solidFill>
                <a:srgbClr val="FF9900"/>
              </a:solidFill>
            </a:endParaRPr>
          </a:p>
        </p:txBody>
      </p:sp>
      <p:sp>
        <p:nvSpPr>
          <p:cNvPr id="14" name="Google Shape;233;p40">
            <a:extLst>
              <a:ext uri="{FF2B5EF4-FFF2-40B4-BE49-F238E27FC236}">
                <a16:creationId xmlns:a16="http://schemas.microsoft.com/office/drawing/2014/main" id="{8D70BBBC-5A38-0141-83E0-4132E581E59F}"/>
              </a:ext>
            </a:extLst>
          </p:cNvPr>
          <p:cNvSpPr txBox="1">
            <a:spLocks/>
          </p:cNvSpPr>
          <p:nvPr/>
        </p:nvSpPr>
        <p:spPr>
          <a:xfrm>
            <a:off x="5880200" y="3275700"/>
            <a:ext cx="2707200" cy="115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6550" algn="l" rtl="0">
              <a:lnSpc>
                <a:spcPct val="120000"/>
              </a:lnSpc>
              <a:spcBef>
                <a:spcPts val="0"/>
              </a:spcBef>
              <a:spcAft>
                <a:spcPts val="0"/>
              </a:spcAft>
              <a:buClr>
                <a:schemeClr val="dk1"/>
              </a:buClr>
              <a:buSzPts val="1700"/>
              <a:buFont typeface="Roboto"/>
              <a:buChar char="●"/>
              <a:defRPr sz="1700" b="0" i="0" u="none" strike="noStrike" cap="none">
                <a:solidFill>
                  <a:schemeClr val="dk1"/>
                </a:solidFill>
                <a:latin typeface="Roboto"/>
                <a:ea typeface="Roboto"/>
                <a:cs typeface="Roboto"/>
                <a:sym typeface="Roboto"/>
              </a:defRPr>
            </a:lvl1pPr>
            <a:lvl2pPr marL="914400" marR="0" lvl="1" indent="-323850" algn="l" rtl="0">
              <a:lnSpc>
                <a:spcPct val="120000"/>
              </a:lnSpc>
              <a:spcBef>
                <a:spcPts val="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3pPr>
            <a:lvl4pPr marL="1828800" marR="0" lvl="3"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4pPr>
            <a:lvl5pPr marL="2286000" marR="0" lvl="4"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5pPr>
            <a:lvl6pPr marL="2743200" marR="0" lvl="5"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6pPr>
            <a:lvl7pPr marL="3200400" marR="0" lvl="6"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7pPr>
            <a:lvl8pPr marL="3657600" marR="0" lvl="7"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8pPr>
            <a:lvl9pPr marL="4114800" marR="0" lvl="8"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9pPr>
          </a:lstStyle>
          <a:p>
            <a:pPr marL="0" indent="0">
              <a:lnSpc>
                <a:spcPct val="115000"/>
              </a:lnSpc>
              <a:buSzPts val="1100"/>
              <a:buFont typeface="Arial"/>
              <a:buNone/>
            </a:pPr>
            <a:r>
              <a:rPr lang="en-US" sz="850" dirty="0"/>
              <a:t>Senior </a:t>
            </a:r>
            <a:r>
              <a:rPr lang="en-US" sz="850" dirty="0" err="1"/>
              <a:t>DataScientist</a:t>
            </a:r>
            <a:r>
              <a:rPr lang="en-US" sz="850" dirty="0"/>
              <a:t>, </a:t>
            </a:r>
            <a:r>
              <a:rPr lang="ru-RU" sz="850" dirty="0"/>
              <a:t>Самолет</a:t>
            </a:r>
            <a:r>
              <a:rPr lang="en-US" sz="850" dirty="0"/>
              <a:t> </a:t>
            </a:r>
            <a:endParaRPr lang="ru-RU" sz="850" dirty="0"/>
          </a:p>
          <a:p>
            <a:pPr marL="0" indent="0">
              <a:lnSpc>
                <a:spcPct val="115000"/>
              </a:lnSpc>
              <a:buSzPts val="1100"/>
              <a:buFont typeface="Arial"/>
              <a:buNone/>
            </a:pPr>
            <a:endParaRPr lang="ru-RU" sz="850" dirty="0"/>
          </a:p>
          <a:p>
            <a:pPr marL="0" indent="0">
              <a:lnSpc>
                <a:spcPct val="115000"/>
              </a:lnSpc>
              <a:buSzPts val="1100"/>
              <a:buFont typeface="Arial"/>
              <a:buNone/>
            </a:pPr>
            <a:r>
              <a:rPr lang="ru-RU" sz="850" dirty="0"/>
              <a:t>Задачи </a:t>
            </a:r>
            <a:r>
              <a:rPr lang="en-US" sz="850" dirty="0"/>
              <a:t>NLP (Topic Modeling, NER) </a:t>
            </a:r>
            <a:r>
              <a:rPr lang="ru-RU" sz="850" dirty="0"/>
              <a:t>и </a:t>
            </a:r>
            <a:r>
              <a:rPr lang="en-US" sz="850" dirty="0"/>
              <a:t>CV (face detection, instance segmentation, semantic segmentation, age/gender classification)</a:t>
            </a:r>
            <a:r>
              <a:rPr lang="ru-RU" sz="850" dirty="0"/>
              <a:t>, Кластерный анализ целевых аудитории (</a:t>
            </a:r>
            <a:r>
              <a:rPr lang="en-US" sz="850" dirty="0"/>
              <a:t>clustering)</a:t>
            </a:r>
            <a:r>
              <a:rPr lang="ru-RU" sz="850" dirty="0"/>
              <a:t>, Прогнозирование бизнес-метрик (</a:t>
            </a:r>
            <a:r>
              <a:rPr lang="en-US" sz="850" dirty="0"/>
              <a:t>classical ML)</a:t>
            </a:r>
          </a:p>
        </p:txBody>
      </p:sp>
      <p:pic>
        <p:nvPicPr>
          <p:cNvPr id="15" name="Google Shape;234;p40">
            <a:extLst>
              <a:ext uri="{FF2B5EF4-FFF2-40B4-BE49-F238E27FC236}">
                <a16:creationId xmlns:a16="http://schemas.microsoft.com/office/drawing/2014/main" id="{A8EB224D-D24D-8844-8B35-9DB302C61750}"/>
              </a:ext>
            </a:extLst>
          </p:cNvPr>
          <p:cNvPicPr preferRelativeResize="0"/>
          <p:nvPr/>
        </p:nvPicPr>
        <p:blipFill>
          <a:blip r:embed="rId6"/>
          <a:srcRect t="12897" b="12897"/>
          <a:stretch/>
        </p:blipFill>
        <p:spPr>
          <a:xfrm>
            <a:off x="4961150" y="3032406"/>
            <a:ext cx="830100" cy="819000"/>
          </a:xfrm>
          <a:prstGeom prst="ellipse">
            <a:avLst/>
          </a:prstGeom>
          <a:noFill/>
          <a:ln>
            <a:noFill/>
          </a:ln>
        </p:spPr>
      </p:pic>
    </p:spTree>
  </p:cSld>
  <p:clrMapOvr>
    <a:masterClrMapping/>
  </p:clrMapOvr>
</p:sld>
</file>

<file path=ppt/theme/theme1.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987</TotalTime>
  <Words>2678</Words>
  <Application>Microsoft Macintosh PowerPoint</Application>
  <PresentationFormat>On-screen Show (16:9)</PresentationFormat>
  <Paragraphs>387</Paragraphs>
  <Slides>56</Slides>
  <Notes>53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56</vt:i4>
      </vt:variant>
    </vt:vector>
  </HeadingPairs>
  <TitlesOfParts>
    <vt:vector size="64" baseType="lpstr">
      <vt:lpstr>Google Sans</vt:lpstr>
      <vt:lpstr>Bradley Hand</vt:lpstr>
      <vt:lpstr>AkayaTelivigala</vt:lpstr>
      <vt:lpstr>Roboto</vt:lpstr>
      <vt:lpstr>Arial</vt:lpstr>
      <vt:lpstr>Courier New</vt:lpstr>
      <vt:lpstr>Светлая тема</vt:lpstr>
      <vt:lpstr>Светлая тема</vt:lpstr>
      <vt:lpstr>Reinforcement Learning Введение </vt:lpstr>
      <vt:lpstr>Проверить, идет ли запись</vt:lpstr>
      <vt:lpstr>Reinforcement learning. Введение в обучение с подкреплением.</vt:lpstr>
      <vt:lpstr>Правила вебинара</vt:lpstr>
      <vt:lpstr>Маршрут вебинара</vt:lpstr>
      <vt:lpstr>Цели вебинара</vt:lpstr>
      <vt:lpstr>Смысл</vt:lpstr>
      <vt:lpstr>Знакомство</vt:lpstr>
      <vt:lpstr>Команда курса</vt:lpstr>
      <vt:lpstr>Расскажите о себе</vt:lpstr>
      <vt:lpstr>Как подготовиться к обучению</vt:lpstr>
      <vt:lpstr>О курсе</vt:lpstr>
      <vt:lpstr>Карта курса</vt:lpstr>
      <vt:lpstr>Программа курса</vt:lpstr>
      <vt:lpstr>Программа курса</vt:lpstr>
      <vt:lpstr>Программа курса</vt:lpstr>
      <vt:lpstr>Программа курса</vt:lpstr>
      <vt:lpstr>Программа курса</vt:lpstr>
      <vt:lpstr>Результат от курса</vt:lpstr>
      <vt:lpstr>Как будем учиться?</vt:lpstr>
      <vt:lpstr>Отзывы</vt:lpstr>
      <vt:lpstr>Лайфхаки</vt:lpstr>
      <vt:lpstr>Мотивация</vt:lpstr>
      <vt:lpstr>Организационные вопросы</vt:lpstr>
      <vt:lpstr>Ваши вопросы?</vt:lpstr>
      <vt:lpstr>Основы и зарождение Reinforcement Learning</vt:lpstr>
      <vt:lpstr>Третья парадигма машинного обучения</vt:lpstr>
      <vt:lpstr>Третья парадигма машинного обучения</vt:lpstr>
      <vt:lpstr>PowerPoint Presentation</vt:lpstr>
      <vt:lpstr>Вопросы?</vt:lpstr>
      <vt:lpstr>Применение RL в играх</vt:lpstr>
      <vt:lpstr>Система правил</vt:lpstr>
      <vt:lpstr>Конечные автоматы</vt:lpstr>
      <vt:lpstr>Деревья поведения</vt:lpstr>
      <vt:lpstr>Коллективное поведение</vt:lpstr>
      <vt:lpstr>Адаптивное поведение</vt:lpstr>
      <vt:lpstr>Игра на основе правил</vt:lpstr>
      <vt:lpstr>Современные применения</vt:lpstr>
      <vt:lpstr>Охлаждение дата-центров</vt:lpstr>
      <vt:lpstr>Торговля на бирже</vt:lpstr>
      <vt:lpstr>Автономное вождение</vt:lpstr>
      <vt:lpstr>Контроль движения в городе</vt:lpstr>
      <vt:lpstr>Многоагентные системы - рой дронов</vt:lpstr>
      <vt:lpstr>Вопросы?</vt:lpstr>
      <vt:lpstr>Ключевые тезисы  </vt:lpstr>
      <vt:lpstr>Необходимые инструменты</vt:lpstr>
      <vt:lpstr>Что установить?</vt:lpstr>
      <vt:lpstr>Дополнительные инструменты</vt:lpstr>
      <vt:lpstr>Список материалов для изучения</vt:lpstr>
      <vt:lpstr>Вопросы?</vt:lpstr>
      <vt:lpstr>Рефлексия</vt:lpstr>
      <vt:lpstr>Цели вебинара</vt:lpstr>
      <vt:lpstr>Тезисы</vt:lpstr>
      <vt:lpstr>Рефлексия</vt:lpstr>
      <vt:lpstr>Следующий вебинар</vt:lpstr>
      <vt:lpstr>Заполните, пожалуйста, опрос о занятии по ссылке в чате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Введение </dc:title>
  <cp:lastModifiedBy>Стурейко Игорь Олегович</cp:lastModifiedBy>
  <cp:revision>49</cp:revision>
  <dcterms:modified xsi:type="dcterms:W3CDTF">2024-06-27T18:54:57Z</dcterms:modified>
</cp:coreProperties>
</file>